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73" r:id="rId3"/>
    <p:sldId id="272" r:id="rId4"/>
    <p:sldId id="257" r:id="rId5"/>
    <p:sldId id="271"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4"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F659BE-4723-4412-B218-5B4AEC287F72}" type="datetimeFigureOut">
              <a:rPr lang="es-CO" smtClean="0"/>
              <a:t>15/03/2013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6C5BF-600E-4AE4-89EA-18FED37B9F6D}" type="slidenum">
              <a:rPr lang="es-CO" smtClean="0"/>
              <a:t>‹Nº›</a:t>
            </a:fld>
            <a:endParaRPr lang="es-CO"/>
          </a:p>
        </p:txBody>
      </p:sp>
    </p:spTree>
    <p:extLst>
      <p:ext uri="{BB962C8B-B14F-4D97-AF65-F5344CB8AC3E}">
        <p14:creationId xmlns:p14="http://schemas.microsoft.com/office/powerpoint/2010/main" val="3589918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a:t>
            </a:fld>
            <a:endParaRPr lang="es-CO"/>
          </a:p>
        </p:txBody>
      </p:sp>
    </p:spTree>
    <p:extLst>
      <p:ext uri="{BB962C8B-B14F-4D97-AF65-F5344CB8AC3E}">
        <p14:creationId xmlns:p14="http://schemas.microsoft.com/office/powerpoint/2010/main" val="715934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10</a:t>
            </a:fld>
            <a:endParaRPr lang="es-CO"/>
          </a:p>
        </p:txBody>
      </p:sp>
    </p:spTree>
    <p:extLst>
      <p:ext uri="{BB962C8B-B14F-4D97-AF65-F5344CB8AC3E}">
        <p14:creationId xmlns:p14="http://schemas.microsoft.com/office/powerpoint/2010/main" val="3635928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11</a:t>
            </a:fld>
            <a:endParaRPr lang="es-CO"/>
          </a:p>
        </p:txBody>
      </p:sp>
    </p:spTree>
    <p:extLst>
      <p:ext uri="{BB962C8B-B14F-4D97-AF65-F5344CB8AC3E}">
        <p14:creationId xmlns:p14="http://schemas.microsoft.com/office/powerpoint/2010/main" val="362865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12</a:t>
            </a:fld>
            <a:endParaRPr lang="es-CO"/>
          </a:p>
        </p:txBody>
      </p:sp>
    </p:spTree>
    <p:extLst>
      <p:ext uri="{BB962C8B-B14F-4D97-AF65-F5344CB8AC3E}">
        <p14:creationId xmlns:p14="http://schemas.microsoft.com/office/powerpoint/2010/main" val="727656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13</a:t>
            </a:fld>
            <a:endParaRPr lang="es-CO"/>
          </a:p>
        </p:txBody>
      </p:sp>
    </p:spTree>
    <p:extLst>
      <p:ext uri="{BB962C8B-B14F-4D97-AF65-F5344CB8AC3E}">
        <p14:creationId xmlns:p14="http://schemas.microsoft.com/office/powerpoint/2010/main" val="1858301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14</a:t>
            </a:fld>
            <a:endParaRPr lang="es-CO"/>
          </a:p>
        </p:txBody>
      </p:sp>
    </p:spTree>
    <p:extLst>
      <p:ext uri="{BB962C8B-B14F-4D97-AF65-F5344CB8AC3E}">
        <p14:creationId xmlns:p14="http://schemas.microsoft.com/office/powerpoint/2010/main" val="185830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15</a:t>
            </a:fld>
            <a:endParaRPr lang="es-CO"/>
          </a:p>
        </p:txBody>
      </p:sp>
    </p:spTree>
    <p:extLst>
      <p:ext uri="{BB962C8B-B14F-4D97-AF65-F5344CB8AC3E}">
        <p14:creationId xmlns:p14="http://schemas.microsoft.com/office/powerpoint/2010/main" val="1858301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16</a:t>
            </a:fld>
            <a:endParaRPr lang="es-CO"/>
          </a:p>
        </p:txBody>
      </p:sp>
    </p:spTree>
    <p:extLst>
      <p:ext uri="{BB962C8B-B14F-4D97-AF65-F5344CB8AC3E}">
        <p14:creationId xmlns:p14="http://schemas.microsoft.com/office/powerpoint/2010/main" val="2059264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17</a:t>
            </a:fld>
            <a:endParaRPr lang="es-CO"/>
          </a:p>
        </p:txBody>
      </p:sp>
    </p:spTree>
    <p:extLst>
      <p:ext uri="{BB962C8B-B14F-4D97-AF65-F5344CB8AC3E}">
        <p14:creationId xmlns:p14="http://schemas.microsoft.com/office/powerpoint/2010/main" val="2347260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18</a:t>
            </a:fld>
            <a:endParaRPr lang="es-CO"/>
          </a:p>
        </p:txBody>
      </p:sp>
    </p:spTree>
    <p:extLst>
      <p:ext uri="{BB962C8B-B14F-4D97-AF65-F5344CB8AC3E}">
        <p14:creationId xmlns:p14="http://schemas.microsoft.com/office/powerpoint/2010/main" val="4277061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2</a:t>
            </a:fld>
            <a:endParaRPr lang="es-CO"/>
          </a:p>
        </p:txBody>
      </p:sp>
    </p:spTree>
    <p:extLst>
      <p:ext uri="{BB962C8B-B14F-4D97-AF65-F5344CB8AC3E}">
        <p14:creationId xmlns:p14="http://schemas.microsoft.com/office/powerpoint/2010/main" val="2903871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3</a:t>
            </a:fld>
            <a:endParaRPr lang="es-CO"/>
          </a:p>
        </p:txBody>
      </p:sp>
    </p:spTree>
    <p:extLst>
      <p:ext uri="{BB962C8B-B14F-4D97-AF65-F5344CB8AC3E}">
        <p14:creationId xmlns:p14="http://schemas.microsoft.com/office/powerpoint/2010/main" val="230628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4</a:t>
            </a:fld>
            <a:endParaRPr lang="es-CO"/>
          </a:p>
        </p:txBody>
      </p:sp>
    </p:spTree>
    <p:extLst>
      <p:ext uri="{BB962C8B-B14F-4D97-AF65-F5344CB8AC3E}">
        <p14:creationId xmlns:p14="http://schemas.microsoft.com/office/powerpoint/2010/main" val="2067340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5</a:t>
            </a:fld>
            <a:endParaRPr lang="es-CO"/>
          </a:p>
        </p:txBody>
      </p:sp>
    </p:spTree>
    <p:extLst>
      <p:ext uri="{BB962C8B-B14F-4D97-AF65-F5344CB8AC3E}">
        <p14:creationId xmlns:p14="http://schemas.microsoft.com/office/powerpoint/2010/main" val="1122225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6</a:t>
            </a:fld>
            <a:endParaRPr lang="es-CO"/>
          </a:p>
        </p:txBody>
      </p:sp>
    </p:spTree>
    <p:extLst>
      <p:ext uri="{BB962C8B-B14F-4D97-AF65-F5344CB8AC3E}">
        <p14:creationId xmlns:p14="http://schemas.microsoft.com/office/powerpoint/2010/main" val="356671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7</a:t>
            </a:fld>
            <a:endParaRPr lang="es-CO"/>
          </a:p>
        </p:txBody>
      </p:sp>
    </p:spTree>
    <p:extLst>
      <p:ext uri="{BB962C8B-B14F-4D97-AF65-F5344CB8AC3E}">
        <p14:creationId xmlns:p14="http://schemas.microsoft.com/office/powerpoint/2010/main" val="2108115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8</a:t>
            </a:fld>
            <a:endParaRPr lang="es-CO"/>
          </a:p>
        </p:txBody>
      </p:sp>
    </p:spTree>
    <p:extLst>
      <p:ext uri="{BB962C8B-B14F-4D97-AF65-F5344CB8AC3E}">
        <p14:creationId xmlns:p14="http://schemas.microsoft.com/office/powerpoint/2010/main" val="342238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7676C5BF-600E-4AE4-89EA-18FED37B9F6D}" type="slidenum">
              <a:rPr lang="es-CO" smtClean="0"/>
              <a:t>9</a:t>
            </a:fld>
            <a:endParaRPr lang="es-CO"/>
          </a:p>
        </p:txBody>
      </p:sp>
    </p:spTree>
    <p:extLst>
      <p:ext uri="{BB962C8B-B14F-4D97-AF65-F5344CB8AC3E}">
        <p14:creationId xmlns:p14="http://schemas.microsoft.com/office/powerpoint/2010/main" val="2210488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6C1E16C-92AC-4A1C-8062-FB8FBE77E5FB}" type="datetimeFigureOut">
              <a:rPr lang="es-CO" smtClean="0"/>
              <a:t>15/03/2013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178064-55F1-4E72-961E-CA71311239F1}" type="slidenum">
              <a:rPr lang="es-CO" smtClean="0"/>
              <a:t>‹Nº›</a:t>
            </a:fld>
            <a:endParaRPr lang="es-CO"/>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6C1E16C-92AC-4A1C-8062-FB8FBE77E5FB}" type="datetimeFigureOut">
              <a:rPr lang="es-CO" smtClean="0"/>
              <a:t>15/03/2013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6C1E16C-92AC-4A1C-8062-FB8FBE77E5FB}" type="datetimeFigureOut">
              <a:rPr lang="es-CO" smtClean="0"/>
              <a:t>15/03/2013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B6C1E16C-92AC-4A1C-8062-FB8FBE77E5FB}" type="datetimeFigureOut">
              <a:rPr lang="es-CO" smtClean="0"/>
              <a:t>15/03/2013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178064-55F1-4E72-961E-CA71311239F1}" type="slidenum">
              <a:rPr lang="es-CO" smtClean="0"/>
              <a:t>‹Nº›</a:t>
            </a:fld>
            <a:endParaRPr lang="es-CO"/>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C1E16C-92AC-4A1C-8062-FB8FBE77E5FB}" type="datetimeFigureOut">
              <a:rPr lang="es-CO" smtClean="0"/>
              <a:t>15/03/2013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B6C1E16C-92AC-4A1C-8062-FB8FBE77E5FB}" type="datetimeFigureOut">
              <a:rPr lang="es-CO" smtClean="0"/>
              <a:t>15/03/2013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6C1E16C-92AC-4A1C-8062-FB8FBE77E5FB}" type="datetimeFigureOut">
              <a:rPr lang="es-CO" smtClean="0"/>
              <a:t>15/03/2013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C1E16C-92AC-4A1C-8062-FB8FBE77E5FB}" type="datetimeFigureOut">
              <a:rPr lang="es-CO" smtClean="0"/>
              <a:t>15/03/2013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1E16C-92AC-4A1C-8062-FB8FBE77E5FB}" type="datetimeFigureOut">
              <a:rPr lang="es-CO" smtClean="0"/>
              <a:t>15/03/2013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C1E16C-92AC-4A1C-8062-FB8FBE77E5FB}" type="datetimeFigureOut">
              <a:rPr lang="es-CO" smtClean="0"/>
              <a:t>15/03/2013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C1E16C-92AC-4A1C-8062-FB8FBE77E5FB}" type="datetimeFigureOut">
              <a:rPr lang="es-CO" smtClean="0"/>
              <a:t>15/03/2013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7178064-55F1-4E72-961E-CA71311239F1}"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6C1E16C-92AC-4A1C-8062-FB8FBE77E5FB}" type="datetimeFigureOut">
              <a:rPr lang="es-CO" smtClean="0"/>
              <a:t>15/03/2013</a:t>
            </a:fld>
            <a:endParaRPr lang="es-CO"/>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CO"/>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7178064-55F1-4E72-961E-CA71311239F1}"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anteproyecto.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fotos.pptx" TargetMode="External"/><Relationship Id="rId4" Type="http://schemas.openxmlformats.org/officeDocument/2006/relationships/hyperlink" Target="propuesta%20de%20mejoramiento%20alegria%20de%20leer.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412776"/>
            <a:ext cx="8229600" cy="3528392"/>
          </a:xfrm>
        </p:spPr>
        <p:txBody>
          <a:bodyPr>
            <a:normAutofit/>
          </a:bodyPr>
          <a:lstStyle/>
          <a:p>
            <a:pPr algn="ctr"/>
            <a:r>
              <a:rPr lang="es-CO" b="1" dirty="0"/>
              <a:t>PROPUESTA METODOLOGICA PARA LA ELABORACIÓN, ARTICULACIÓN Y TRANSVERSALIZACIÓN DEL PLAN DE ESTUDIOS DE LA INSTITUCIÓN EDUCATIVA NIÑA MARÍA DE CALOTO CUACA</a:t>
            </a:r>
            <a:r>
              <a:rPr lang="es-CO" dirty="0"/>
              <a:t/>
            </a:r>
            <a:br>
              <a:rPr lang="es-CO" dirty="0"/>
            </a:br>
            <a:endParaRPr lang="es-CO" dirty="0"/>
          </a:p>
        </p:txBody>
      </p:sp>
    </p:spTree>
    <p:extLst>
      <p:ext uri="{BB962C8B-B14F-4D97-AF65-F5344CB8AC3E}">
        <p14:creationId xmlns:p14="http://schemas.microsoft.com/office/powerpoint/2010/main" val="3638266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2348880"/>
            <a:ext cx="8027232" cy="3960440"/>
          </a:xfrm>
        </p:spPr>
        <p:txBody>
          <a:bodyPr>
            <a:normAutofit/>
          </a:bodyPr>
          <a:lstStyle/>
          <a:p>
            <a:pPr marL="493776" lvl="0" indent="-457200" algn="l">
              <a:buFont typeface="+mj-lt"/>
              <a:buAutoNum type="arabicPeriod"/>
            </a:pPr>
            <a:r>
              <a:rPr lang="es-CO" dirty="0"/>
              <a:t>Definir la metodología de trabajo </a:t>
            </a:r>
          </a:p>
          <a:p>
            <a:pPr marL="493776" lvl="0" indent="-457200" algn="l">
              <a:buFont typeface="+mj-lt"/>
              <a:buAutoNum type="arabicPeriod"/>
            </a:pPr>
            <a:r>
              <a:rPr lang="es-CO" dirty="0" smtClean="0"/>
              <a:t>Socializar  </a:t>
            </a:r>
            <a:r>
              <a:rPr lang="es-CO" dirty="0"/>
              <a:t>expectativas y experiencia de los docentes </a:t>
            </a:r>
          </a:p>
          <a:p>
            <a:pPr marL="493776" lvl="0" indent="-457200" algn="l">
              <a:buFont typeface="+mj-lt"/>
              <a:buAutoNum type="arabicPeriod"/>
            </a:pPr>
            <a:r>
              <a:rPr lang="es-CO" dirty="0" smtClean="0"/>
              <a:t>Identificar </a:t>
            </a:r>
            <a:r>
              <a:rPr lang="es-CO" dirty="0"/>
              <a:t>las necesidades de los estudiantes previa caracterización de los mismos</a:t>
            </a:r>
          </a:p>
          <a:p>
            <a:pPr marL="493776" indent="-457200" algn="l">
              <a:buFont typeface="+mj-lt"/>
              <a:buAutoNum type="arabicPeriod"/>
            </a:pPr>
            <a:r>
              <a:rPr lang="es-CO" dirty="0"/>
              <a:t> </a:t>
            </a:r>
            <a:r>
              <a:rPr lang="es-CO" dirty="0" smtClean="0"/>
              <a:t>Definición </a:t>
            </a:r>
            <a:r>
              <a:rPr lang="es-CO" dirty="0"/>
              <a:t>de las estrategias y criterios de articulación en pro de la </a:t>
            </a:r>
            <a:r>
              <a:rPr lang="es-CO" dirty="0" err="1"/>
              <a:t>transversalización</a:t>
            </a:r>
            <a:r>
              <a:rPr lang="es-CO" dirty="0"/>
              <a:t> </a:t>
            </a:r>
          </a:p>
          <a:p>
            <a:pPr marL="493776" lvl="0" indent="-457200" algn="l">
              <a:buFont typeface="+mj-lt"/>
              <a:buAutoNum type="arabicPeriod"/>
            </a:pPr>
            <a:r>
              <a:rPr lang="es-CO" dirty="0" smtClean="0"/>
              <a:t>Formular </a:t>
            </a:r>
            <a:r>
              <a:rPr lang="es-CO" dirty="0"/>
              <a:t>el plan estratégico para el mejoramiento de los resultados de las pruebas de Estado ICFES Y SABER</a:t>
            </a:r>
          </a:p>
          <a:p>
            <a:pPr marL="493776" lvl="0" indent="-457200" algn="l">
              <a:buFont typeface="+mj-lt"/>
              <a:buAutoNum type="arabicPeriod"/>
            </a:pPr>
            <a:r>
              <a:rPr lang="es-CO" dirty="0" smtClean="0"/>
              <a:t>Establecer </a:t>
            </a:r>
            <a:r>
              <a:rPr lang="es-CO" dirty="0"/>
              <a:t>un cronograma de trabajo con base en los días pedagógicos</a:t>
            </a:r>
          </a:p>
          <a:p>
            <a:pPr marL="493776" indent="-457200" algn="l">
              <a:buFont typeface="+mj-lt"/>
              <a:buAutoNum type="arabicPeriod"/>
            </a:pPr>
            <a:r>
              <a:rPr lang="es-CO" dirty="0"/>
              <a:t> </a:t>
            </a:r>
            <a:r>
              <a:rPr lang="es-CO" dirty="0" smtClean="0"/>
              <a:t>Definir </a:t>
            </a:r>
            <a:r>
              <a:rPr lang="es-CO" dirty="0"/>
              <a:t>las temáticas de capacitación inmediata </a:t>
            </a:r>
          </a:p>
          <a:p>
            <a:pPr marL="493776" indent="-457200" algn="l">
              <a:buFont typeface="+mj-lt"/>
              <a:buAutoNum type="arabicPeriod"/>
            </a:pPr>
            <a:endParaRPr lang="es-CO" dirty="0"/>
          </a:p>
        </p:txBody>
      </p:sp>
      <p:sp>
        <p:nvSpPr>
          <p:cNvPr id="2" name="1 Título"/>
          <p:cNvSpPr>
            <a:spLocks noGrp="1"/>
          </p:cNvSpPr>
          <p:nvPr>
            <p:ph type="ctrTitle"/>
          </p:nvPr>
        </p:nvSpPr>
        <p:spPr>
          <a:xfrm>
            <a:off x="611560" y="980728"/>
            <a:ext cx="7772400" cy="1008112"/>
          </a:xfrm>
        </p:spPr>
        <p:txBody>
          <a:bodyPr>
            <a:normAutofit/>
          </a:bodyPr>
          <a:lstStyle/>
          <a:p>
            <a:r>
              <a:rPr lang="es-CO" dirty="0" smtClean="0"/>
              <a:t>OBJETIVOS ESPECÍFICOS </a:t>
            </a:r>
            <a:endParaRPr lang="es-CO" dirty="0"/>
          </a:p>
        </p:txBody>
      </p:sp>
    </p:spTree>
    <p:extLst>
      <p:ext uri="{BB962C8B-B14F-4D97-AF65-F5344CB8AC3E}">
        <p14:creationId xmlns:p14="http://schemas.microsoft.com/office/powerpoint/2010/main" val="858053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2708920"/>
            <a:ext cx="8352928" cy="3744416"/>
          </a:xfrm>
        </p:spPr>
        <p:txBody>
          <a:bodyPr>
            <a:normAutofit fontScale="92500" lnSpcReduction="10000"/>
          </a:bodyPr>
          <a:lstStyle/>
          <a:p>
            <a:pPr marL="493776" lvl="0" indent="-457200" algn="l">
              <a:buFont typeface="Arial" pitchFamily="34" charset="0"/>
              <a:buChar char="•"/>
            </a:pPr>
            <a:r>
              <a:rPr lang="es-CO" dirty="0"/>
              <a:t>No contar con un modelo pedagógico definido </a:t>
            </a:r>
          </a:p>
          <a:p>
            <a:pPr marL="493776" indent="-457200" algn="l">
              <a:buFont typeface="Arial" pitchFamily="34" charset="0"/>
              <a:buChar char="•"/>
            </a:pPr>
            <a:endParaRPr lang="es-CO" dirty="0"/>
          </a:p>
          <a:p>
            <a:pPr marL="493776" lvl="0" indent="-457200" algn="l">
              <a:buFont typeface="Arial" pitchFamily="34" charset="0"/>
              <a:buChar char="•"/>
            </a:pPr>
            <a:r>
              <a:rPr lang="es-CO" dirty="0"/>
              <a:t>No tener líneas de investigación como guías de orientación en la praxis pedagógica </a:t>
            </a:r>
          </a:p>
          <a:p>
            <a:pPr marL="493776" indent="-457200" algn="l">
              <a:buFont typeface="Arial" pitchFamily="34" charset="0"/>
              <a:buChar char="•"/>
            </a:pPr>
            <a:endParaRPr lang="es-CO" dirty="0"/>
          </a:p>
          <a:p>
            <a:pPr marL="493776" lvl="0" indent="-457200" algn="l">
              <a:buFont typeface="Arial" pitchFamily="34" charset="0"/>
              <a:buChar char="•"/>
            </a:pPr>
            <a:r>
              <a:rPr lang="es-CO" dirty="0"/>
              <a:t>Ausencia de una propuesta de intervención para las problemáticas más incidentes en el desempeño profesional de los docentes y en el rendimiento académico de los estudiantes.</a:t>
            </a:r>
          </a:p>
          <a:p>
            <a:pPr marL="493776" indent="-457200" algn="l">
              <a:buFont typeface="Arial" pitchFamily="34" charset="0"/>
              <a:buChar char="•"/>
            </a:pPr>
            <a:endParaRPr lang="es-CO" dirty="0"/>
          </a:p>
          <a:p>
            <a:pPr marL="493776" lvl="0" indent="-457200" algn="l">
              <a:buFont typeface="Arial" pitchFamily="34" charset="0"/>
              <a:buChar char="•"/>
            </a:pPr>
            <a:r>
              <a:rPr lang="es-CO" dirty="0"/>
              <a:t>La poca formación de los docentes en aspectos como metodología por proyectos, enfoque por competencias, diseño de las pruebas ICFES,</a:t>
            </a:r>
          </a:p>
          <a:p>
            <a:pPr marL="493776" indent="-457200" algn="l">
              <a:buFont typeface="Arial" pitchFamily="34" charset="0"/>
              <a:buChar char="•"/>
            </a:pPr>
            <a:endParaRPr lang="es-CO" dirty="0"/>
          </a:p>
          <a:p>
            <a:pPr marL="493776" lvl="0" indent="-457200" algn="l">
              <a:buFont typeface="Arial" pitchFamily="34" charset="0"/>
              <a:buChar char="•"/>
            </a:pPr>
            <a:r>
              <a:rPr lang="es-CO" dirty="0"/>
              <a:t>Ausencia de recursos económicos, ayudas tecnológicas y audiovisuales </a:t>
            </a:r>
          </a:p>
          <a:p>
            <a:endParaRPr lang="es-CO" dirty="0"/>
          </a:p>
        </p:txBody>
      </p:sp>
      <p:sp>
        <p:nvSpPr>
          <p:cNvPr id="2" name="1 Título"/>
          <p:cNvSpPr>
            <a:spLocks noGrp="1"/>
          </p:cNvSpPr>
          <p:nvPr>
            <p:ph type="ctrTitle"/>
          </p:nvPr>
        </p:nvSpPr>
        <p:spPr>
          <a:xfrm>
            <a:off x="611560" y="620688"/>
            <a:ext cx="7772400" cy="1224136"/>
          </a:xfrm>
        </p:spPr>
        <p:txBody>
          <a:bodyPr>
            <a:normAutofit/>
          </a:bodyPr>
          <a:lstStyle/>
          <a:p>
            <a:pPr algn="ctr"/>
            <a:r>
              <a:rPr lang="es-CO" dirty="0" smtClean="0"/>
              <a:t>ALCANCES Y LIMITACIONES </a:t>
            </a:r>
            <a:endParaRPr lang="es-CO" dirty="0"/>
          </a:p>
        </p:txBody>
      </p:sp>
    </p:spTree>
    <p:extLst>
      <p:ext uri="{BB962C8B-B14F-4D97-AF65-F5344CB8AC3E}">
        <p14:creationId xmlns:p14="http://schemas.microsoft.com/office/powerpoint/2010/main" val="513435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2564904"/>
            <a:ext cx="8280920" cy="3744416"/>
          </a:xfrm>
        </p:spPr>
        <p:txBody>
          <a:bodyPr>
            <a:normAutofit/>
          </a:bodyPr>
          <a:lstStyle/>
          <a:p>
            <a:pPr marL="379476" indent="-342900" algn="just">
              <a:buFont typeface="Arial" pitchFamily="34" charset="0"/>
              <a:buChar char="•"/>
            </a:pPr>
            <a:r>
              <a:rPr lang="es-CO" dirty="0"/>
              <a:t>Se propone una forma de trabajo colaborativo, jornadas de trabajo con estrategias metodológicas dinámicas, flexibles y participativas que permitan explotar el potencial de los participantes. </a:t>
            </a:r>
          </a:p>
          <a:p>
            <a:pPr marL="379476" indent="-342900" algn="just">
              <a:buFont typeface="Arial" pitchFamily="34" charset="0"/>
              <a:buChar char="•"/>
            </a:pPr>
            <a:endParaRPr lang="es-CO" dirty="0"/>
          </a:p>
          <a:p>
            <a:pPr marL="379476" indent="-342900" algn="just">
              <a:buFont typeface="Arial" pitchFamily="34" charset="0"/>
              <a:buChar char="•"/>
            </a:pPr>
            <a:r>
              <a:rPr lang="es-CO" dirty="0"/>
              <a:t>Como actividad complementaria y alternativa válida se empleará </a:t>
            </a:r>
            <a:r>
              <a:rPr lang="es-CO" dirty="0" smtClean="0"/>
              <a:t>la </a:t>
            </a:r>
            <a:r>
              <a:rPr lang="es-CO" dirty="0"/>
              <a:t>plataforma como medio de optimización del trabajo.</a:t>
            </a:r>
          </a:p>
          <a:p>
            <a:endParaRPr lang="es-CO" dirty="0"/>
          </a:p>
        </p:txBody>
      </p:sp>
      <p:sp>
        <p:nvSpPr>
          <p:cNvPr id="2" name="1 Título"/>
          <p:cNvSpPr>
            <a:spLocks noGrp="1"/>
          </p:cNvSpPr>
          <p:nvPr>
            <p:ph type="ctrTitle"/>
          </p:nvPr>
        </p:nvSpPr>
        <p:spPr>
          <a:xfrm>
            <a:off x="539552" y="692696"/>
            <a:ext cx="7772400" cy="1248754"/>
          </a:xfrm>
        </p:spPr>
        <p:txBody>
          <a:bodyPr/>
          <a:lstStyle/>
          <a:p>
            <a:pPr algn="ctr"/>
            <a:r>
              <a:rPr lang="es-CO" dirty="0" smtClean="0"/>
              <a:t>PROCEDIMINETOS </a:t>
            </a:r>
            <a:endParaRPr lang="es-CO" dirty="0"/>
          </a:p>
        </p:txBody>
      </p:sp>
    </p:spTree>
    <p:extLst>
      <p:ext uri="{BB962C8B-B14F-4D97-AF65-F5344CB8AC3E}">
        <p14:creationId xmlns:p14="http://schemas.microsoft.com/office/powerpoint/2010/main" val="271356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2392815"/>
              </p:ext>
            </p:extLst>
          </p:nvPr>
        </p:nvGraphicFramePr>
        <p:xfrm>
          <a:off x="467544" y="1484785"/>
          <a:ext cx="8208911" cy="4909438"/>
        </p:xfrm>
        <a:graphic>
          <a:graphicData uri="http://schemas.openxmlformats.org/drawingml/2006/table">
            <a:tbl>
              <a:tblPr firstRow="1" firstCol="1" bandRow="1">
                <a:tableStyleId>{5C22544A-7EE6-4342-B048-85BDC9FD1C3A}</a:tableStyleId>
              </a:tblPr>
              <a:tblGrid>
                <a:gridCol w="666698"/>
                <a:gridCol w="2142458"/>
                <a:gridCol w="3552049"/>
                <a:gridCol w="1847706"/>
              </a:tblGrid>
              <a:tr h="205384">
                <a:tc>
                  <a:txBody>
                    <a:bodyPr/>
                    <a:lstStyle/>
                    <a:p>
                      <a:pPr algn="just">
                        <a:lnSpc>
                          <a:spcPct val="115000"/>
                        </a:lnSpc>
                        <a:spcAft>
                          <a:spcPts val="0"/>
                        </a:spcAft>
                      </a:pPr>
                      <a:r>
                        <a:rPr lang="es-CO" sz="1000" dirty="0">
                          <a:effectLst/>
                        </a:rPr>
                        <a:t> </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 </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r>
              <a:tr h="205384">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ctr">
                        <a:lnSpc>
                          <a:spcPct val="115000"/>
                        </a:lnSpc>
                        <a:spcAft>
                          <a:spcPts val="0"/>
                        </a:spcAft>
                      </a:pPr>
                      <a:r>
                        <a:rPr lang="es-CO" sz="1000" b="1">
                          <a:effectLst/>
                        </a:rPr>
                        <a:t>Componente  </a:t>
                      </a:r>
                      <a:endParaRPr lang="es-CO" sz="1000" b="1">
                        <a:effectLst/>
                        <a:latin typeface="Arial"/>
                        <a:ea typeface="Calibri"/>
                        <a:cs typeface="Times New Roman"/>
                      </a:endParaRPr>
                    </a:p>
                  </a:txBody>
                  <a:tcPr marL="56900" marR="56900" marT="0" marB="0"/>
                </a:tc>
                <a:tc>
                  <a:txBody>
                    <a:bodyPr/>
                    <a:lstStyle/>
                    <a:p>
                      <a:pPr algn="ctr">
                        <a:lnSpc>
                          <a:spcPct val="115000"/>
                        </a:lnSpc>
                        <a:spcAft>
                          <a:spcPts val="0"/>
                        </a:spcAft>
                      </a:pPr>
                      <a:r>
                        <a:rPr lang="es-CO" sz="1000" b="1">
                          <a:effectLst/>
                        </a:rPr>
                        <a:t>Actividades </a:t>
                      </a:r>
                      <a:endParaRPr lang="es-CO" sz="1000" b="1">
                        <a:effectLst/>
                        <a:latin typeface="Arial"/>
                        <a:ea typeface="Calibri"/>
                        <a:cs typeface="Times New Roman"/>
                      </a:endParaRPr>
                    </a:p>
                  </a:txBody>
                  <a:tcPr marL="56900" marR="56900" marT="0" marB="0"/>
                </a:tc>
                <a:tc>
                  <a:txBody>
                    <a:bodyPr/>
                    <a:lstStyle/>
                    <a:p>
                      <a:pPr algn="ctr">
                        <a:lnSpc>
                          <a:spcPct val="115000"/>
                        </a:lnSpc>
                        <a:spcAft>
                          <a:spcPts val="0"/>
                        </a:spcAft>
                      </a:pPr>
                      <a:r>
                        <a:rPr lang="es-CO" sz="1000" b="1" dirty="0">
                          <a:effectLst/>
                        </a:rPr>
                        <a:t>Estrategia </a:t>
                      </a:r>
                      <a:endParaRPr lang="es-CO" sz="1000" b="1" dirty="0">
                        <a:effectLst/>
                        <a:latin typeface="Arial"/>
                        <a:ea typeface="Calibri"/>
                        <a:cs typeface="Times New Roman"/>
                      </a:endParaRPr>
                    </a:p>
                  </a:txBody>
                  <a:tcPr marL="56900" marR="56900" marT="0" marB="0"/>
                </a:tc>
              </a:tr>
              <a:tr h="817940">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smtClean="0">
                          <a:effectLst/>
                        </a:rPr>
                        <a:t>Núcleos </a:t>
                      </a:r>
                      <a:r>
                        <a:rPr lang="es-CO" sz="1000" dirty="0">
                          <a:effectLst/>
                        </a:rPr>
                        <a:t>problemáticos y estándares </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Definición de las situaciones que ameritan intervención inmediata </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Uso de una Matriz </a:t>
                      </a:r>
                      <a:endParaRPr lang="es-CO" sz="1000" dirty="0">
                        <a:effectLst/>
                        <a:latin typeface="Arial"/>
                        <a:ea typeface="Calibri"/>
                        <a:cs typeface="Times New Roman"/>
                      </a:endParaRPr>
                    </a:p>
                  </a:txBody>
                  <a:tcPr marL="56900" marR="56900" marT="0" marB="0"/>
                </a:tc>
              </a:tr>
              <a:tr h="1226910">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Unificación de los criterios de evaluación </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Estandarización de las pruebas escritas </a:t>
                      </a:r>
                    </a:p>
                    <a:p>
                      <a:pPr algn="just">
                        <a:lnSpc>
                          <a:spcPct val="115000"/>
                        </a:lnSpc>
                        <a:spcAft>
                          <a:spcPts val="0"/>
                        </a:spcAft>
                      </a:pPr>
                      <a:r>
                        <a:rPr lang="es-CO" sz="1000" dirty="0">
                          <a:effectLst/>
                        </a:rPr>
                        <a:t>Diseño, aplicación </a:t>
                      </a:r>
                      <a:r>
                        <a:rPr lang="es-CO" sz="1000" dirty="0" smtClean="0">
                          <a:effectLst/>
                        </a:rPr>
                        <a:t>y porcentajes</a:t>
                      </a:r>
                      <a:endParaRPr lang="es-CO" sz="1000" dirty="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Desarrollo de la propuesta de mejoramiento de pruebas de </a:t>
                      </a:r>
                      <a:r>
                        <a:rPr lang="es-CO" sz="1000" dirty="0" smtClean="0">
                          <a:effectLst/>
                        </a:rPr>
                        <a:t>Estado y construcción del banco de cuestionarios </a:t>
                      </a:r>
                      <a:endParaRPr lang="es-CO" sz="1000" dirty="0">
                        <a:effectLst/>
                        <a:latin typeface="Arial"/>
                        <a:ea typeface="Calibri"/>
                        <a:cs typeface="Times New Roman"/>
                      </a:endParaRPr>
                    </a:p>
                  </a:txBody>
                  <a:tcPr marL="56900" marR="56900" marT="0" marB="0"/>
                </a:tc>
              </a:tr>
              <a:tr h="1431395">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a:effectLst/>
                        </a:rPr>
                        <a:t>Comprensión lectora </a:t>
                      </a:r>
                    </a:p>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a:effectLst/>
                        </a:rPr>
                        <a:t>Análisis de textos, tablas y gráficos</a:t>
                      </a:r>
                    </a:p>
                    <a:p>
                      <a:pPr algn="just">
                        <a:lnSpc>
                          <a:spcPct val="115000"/>
                        </a:lnSpc>
                        <a:spcAft>
                          <a:spcPts val="0"/>
                        </a:spcAft>
                      </a:pPr>
                      <a:r>
                        <a:rPr lang="es-CO" sz="1000">
                          <a:effectLst/>
                        </a:rPr>
                        <a:t>Elaboración de esquemas, cuestionarios, fichas de dibujos, uso de guías de lectura, ficha de control de lectura</a:t>
                      </a:r>
                      <a:endParaRPr lang="es-CO" sz="1000">
                        <a:effectLst/>
                        <a:latin typeface="Arial"/>
                        <a:ea typeface="Calibri"/>
                        <a:cs typeface="Times New Roman"/>
                      </a:endParaRPr>
                    </a:p>
                  </a:txBody>
                  <a:tcPr marL="56900" marR="56900" marT="0" marB="0"/>
                </a:tc>
                <a:tc rowSpan="2">
                  <a:txBody>
                    <a:bodyPr/>
                    <a:lstStyle/>
                    <a:p>
                      <a:pPr algn="just">
                        <a:lnSpc>
                          <a:spcPct val="115000"/>
                        </a:lnSpc>
                        <a:spcAft>
                          <a:spcPts val="0"/>
                        </a:spcAft>
                      </a:pPr>
                      <a:r>
                        <a:rPr lang="es-CO" sz="1000" dirty="0">
                          <a:effectLst/>
                        </a:rPr>
                        <a:t>Proyecto de lectura y escritura</a:t>
                      </a:r>
                      <a:endParaRPr lang="es-CO" sz="1000" dirty="0">
                        <a:effectLst/>
                        <a:latin typeface="Arial"/>
                        <a:ea typeface="Calibri"/>
                        <a:cs typeface="Times New Roman"/>
                      </a:endParaRPr>
                    </a:p>
                  </a:txBody>
                  <a:tcPr marL="56900" marR="56900" marT="0" marB="0"/>
                </a:tc>
              </a:tr>
              <a:tr h="1022425">
                <a:tc>
                  <a:txBody>
                    <a:bodyPr/>
                    <a:lstStyle/>
                    <a:p>
                      <a:pPr algn="just">
                        <a:lnSpc>
                          <a:spcPct val="115000"/>
                        </a:lnSpc>
                        <a:spcAft>
                          <a:spcPts val="0"/>
                        </a:spcAft>
                      </a:pPr>
                      <a:r>
                        <a:rPr lang="es-CO" sz="1000">
                          <a:effectLst/>
                        </a:rPr>
                        <a:t>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a:effectLst/>
                        </a:rPr>
                        <a:t>Lectura </a:t>
                      </a:r>
                      <a:endParaRPr lang="es-CO" sz="1000">
                        <a:effectLst/>
                        <a:latin typeface="Arial"/>
                        <a:ea typeface="Calibri"/>
                        <a:cs typeface="Times New Roman"/>
                      </a:endParaRPr>
                    </a:p>
                  </a:txBody>
                  <a:tcPr marL="56900" marR="56900" marT="0" marB="0"/>
                </a:tc>
                <a:tc>
                  <a:txBody>
                    <a:bodyPr/>
                    <a:lstStyle/>
                    <a:p>
                      <a:pPr algn="just">
                        <a:lnSpc>
                          <a:spcPct val="115000"/>
                        </a:lnSpc>
                        <a:spcAft>
                          <a:spcPts val="0"/>
                        </a:spcAft>
                      </a:pPr>
                      <a:r>
                        <a:rPr lang="es-CO" sz="1000" dirty="0">
                          <a:effectLst/>
                        </a:rPr>
                        <a:t>Construcción de: Informes, actas, cartas, currículos, autobiografía, ensayos, cuentos, copla, poesía, murales </a:t>
                      </a:r>
                      <a:endParaRPr lang="es-CO" sz="1000" dirty="0">
                        <a:effectLst/>
                        <a:latin typeface="Arial"/>
                        <a:ea typeface="Calibri"/>
                        <a:cs typeface="Times New Roman"/>
                      </a:endParaRPr>
                    </a:p>
                  </a:txBody>
                  <a:tcPr marL="56900" marR="56900" marT="0" marB="0"/>
                </a:tc>
                <a:tc vMerge="1">
                  <a:txBody>
                    <a:bodyPr/>
                    <a:lstStyle/>
                    <a:p>
                      <a:endParaRPr lang="es-CO"/>
                    </a:p>
                  </a:txBody>
                  <a:tcPr/>
                </a:tc>
              </a:tr>
            </a:tbl>
          </a:graphicData>
        </a:graphic>
      </p:graphicFrame>
      <p:sp>
        <p:nvSpPr>
          <p:cNvPr id="5" name="4 Título"/>
          <p:cNvSpPr>
            <a:spLocks noGrp="1"/>
          </p:cNvSpPr>
          <p:nvPr>
            <p:ph type="ctrTitle"/>
          </p:nvPr>
        </p:nvSpPr>
        <p:spPr>
          <a:xfrm>
            <a:off x="755576" y="620688"/>
            <a:ext cx="7772400" cy="720080"/>
          </a:xfrm>
        </p:spPr>
        <p:txBody>
          <a:bodyPr>
            <a:normAutofit/>
          </a:bodyPr>
          <a:lstStyle/>
          <a:p>
            <a:pPr algn="ctr"/>
            <a:r>
              <a:rPr lang="es-CO" sz="2400" dirty="0" smtClean="0"/>
              <a:t>DESCRIPCIÓN DE ACTIVIDADES </a:t>
            </a:r>
            <a:endParaRPr lang="es-CO" sz="2400" dirty="0"/>
          </a:p>
        </p:txBody>
      </p:sp>
    </p:spTree>
    <p:extLst>
      <p:ext uri="{BB962C8B-B14F-4D97-AF65-F5344CB8AC3E}">
        <p14:creationId xmlns:p14="http://schemas.microsoft.com/office/powerpoint/2010/main" val="4000923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755576" y="620688"/>
            <a:ext cx="7772400" cy="720080"/>
          </a:xfrm>
        </p:spPr>
        <p:txBody>
          <a:bodyPr>
            <a:normAutofit/>
          </a:bodyPr>
          <a:lstStyle/>
          <a:p>
            <a:pPr algn="ctr"/>
            <a:r>
              <a:rPr lang="es-CO" sz="2800" dirty="0" smtClean="0"/>
              <a:t>CRONOGRAMA DE ACTIVIDADES </a:t>
            </a:r>
            <a:endParaRPr lang="es-CO" sz="2800" dirty="0"/>
          </a:p>
        </p:txBody>
      </p:sp>
      <p:graphicFrame>
        <p:nvGraphicFramePr>
          <p:cNvPr id="2" name="1 Tabla"/>
          <p:cNvGraphicFramePr>
            <a:graphicFrameLocks noGrp="1"/>
          </p:cNvGraphicFramePr>
          <p:nvPr>
            <p:extLst>
              <p:ext uri="{D42A27DB-BD31-4B8C-83A1-F6EECF244321}">
                <p14:modId xmlns:p14="http://schemas.microsoft.com/office/powerpoint/2010/main" val="2973719661"/>
              </p:ext>
            </p:extLst>
          </p:nvPr>
        </p:nvGraphicFramePr>
        <p:xfrm>
          <a:off x="395536" y="1340770"/>
          <a:ext cx="8424936" cy="4685243"/>
        </p:xfrm>
        <a:graphic>
          <a:graphicData uri="http://schemas.openxmlformats.org/drawingml/2006/table">
            <a:tbl>
              <a:tblPr firstRow="1" firstCol="1" bandRow="1">
                <a:tableStyleId>{5C22544A-7EE6-4342-B048-85BDC9FD1C3A}</a:tableStyleId>
              </a:tblPr>
              <a:tblGrid>
                <a:gridCol w="1370644"/>
                <a:gridCol w="3527644"/>
                <a:gridCol w="1841462"/>
                <a:gridCol w="1685186"/>
              </a:tblGrid>
              <a:tr h="216027">
                <a:tc>
                  <a:txBody>
                    <a:bodyPr/>
                    <a:lstStyle/>
                    <a:p>
                      <a:pPr algn="just">
                        <a:lnSpc>
                          <a:spcPct val="115000"/>
                        </a:lnSpc>
                        <a:spcAft>
                          <a:spcPts val="0"/>
                        </a:spcAft>
                      </a:pPr>
                      <a:r>
                        <a:rPr lang="es-CO" sz="1100" dirty="0">
                          <a:effectLst/>
                        </a:rPr>
                        <a:t> </a:t>
                      </a:r>
                      <a:endParaRPr lang="es-CO" sz="1100" dirty="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 </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dirty="0">
                          <a:effectLst/>
                        </a:rPr>
                        <a:t> </a:t>
                      </a:r>
                      <a:endParaRPr lang="es-CO" sz="1100" dirty="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 </a:t>
                      </a:r>
                      <a:endParaRPr lang="es-CO" sz="1100">
                        <a:effectLst/>
                        <a:latin typeface="Arial"/>
                        <a:ea typeface="Calibri"/>
                        <a:cs typeface="Times New Roman"/>
                      </a:endParaRPr>
                    </a:p>
                  </a:txBody>
                  <a:tcPr marL="65028" marR="65028" marT="0" marB="0"/>
                </a:tc>
              </a:tr>
              <a:tr h="223461">
                <a:tc>
                  <a:txBody>
                    <a:bodyPr/>
                    <a:lstStyle/>
                    <a:p>
                      <a:pPr algn="just">
                        <a:lnSpc>
                          <a:spcPct val="115000"/>
                        </a:lnSpc>
                        <a:spcAft>
                          <a:spcPts val="0"/>
                        </a:spcAft>
                      </a:pPr>
                      <a:r>
                        <a:rPr lang="es-CO" sz="1100">
                          <a:effectLst/>
                        </a:rPr>
                        <a:t>Fecha </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Tema </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dirty="0">
                          <a:effectLst/>
                        </a:rPr>
                        <a:t>Recursos </a:t>
                      </a:r>
                      <a:endParaRPr lang="es-CO" sz="1100" dirty="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Responsable </a:t>
                      </a:r>
                      <a:endParaRPr lang="es-CO" sz="1100">
                        <a:effectLst/>
                        <a:latin typeface="Arial"/>
                        <a:ea typeface="Calibri"/>
                        <a:cs typeface="Times New Roman"/>
                      </a:endParaRPr>
                    </a:p>
                  </a:txBody>
                  <a:tcPr marL="65028" marR="65028" marT="0" marB="0"/>
                </a:tc>
              </a:tr>
              <a:tr h="446921">
                <a:tc>
                  <a:txBody>
                    <a:bodyPr/>
                    <a:lstStyle/>
                    <a:p>
                      <a:pPr algn="just">
                        <a:lnSpc>
                          <a:spcPct val="115000"/>
                        </a:lnSpc>
                        <a:spcAft>
                          <a:spcPts val="0"/>
                        </a:spcAft>
                      </a:pPr>
                      <a:r>
                        <a:rPr lang="es-CO" sz="1100">
                          <a:effectLst/>
                        </a:rPr>
                        <a:t>Enero 23 </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Inducción sobre articulación y transvesalización </a:t>
                      </a:r>
                      <a:endParaRPr lang="es-CO" sz="1100">
                        <a:effectLst/>
                        <a:latin typeface="Arial"/>
                        <a:ea typeface="Calibri"/>
                        <a:cs typeface="Times New Roman"/>
                      </a:endParaRPr>
                    </a:p>
                  </a:txBody>
                  <a:tcPr marL="65028" marR="65028" marT="0" marB="0"/>
                </a:tc>
                <a:tc rowSpan="6">
                  <a:txBody>
                    <a:bodyPr/>
                    <a:lstStyle/>
                    <a:p>
                      <a:pPr algn="just">
                        <a:lnSpc>
                          <a:spcPct val="115000"/>
                        </a:lnSpc>
                        <a:spcAft>
                          <a:spcPts val="0"/>
                        </a:spcAft>
                      </a:pPr>
                      <a:r>
                        <a:rPr lang="es-CO" sz="1100">
                          <a:effectLst/>
                        </a:rPr>
                        <a:t> </a:t>
                      </a:r>
                    </a:p>
                    <a:p>
                      <a:pPr algn="just">
                        <a:lnSpc>
                          <a:spcPct val="115000"/>
                        </a:lnSpc>
                        <a:spcAft>
                          <a:spcPts val="0"/>
                        </a:spcAft>
                      </a:pPr>
                      <a:r>
                        <a:rPr lang="es-CO" sz="1100">
                          <a:effectLst/>
                        </a:rPr>
                        <a:t>Conferencista</a:t>
                      </a:r>
                    </a:p>
                    <a:p>
                      <a:pPr algn="just">
                        <a:lnSpc>
                          <a:spcPct val="115000"/>
                        </a:lnSpc>
                        <a:spcAft>
                          <a:spcPts val="0"/>
                        </a:spcAft>
                      </a:pPr>
                      <a:r>
                        <a:rPr lang="es-CO" sz="1100">
                          <a:effectLst/>
                        </a:rPr>
                        <a:t>Refrigerio  </a:t>
                      </a:r>
                    </a:p>
                    <a:p>
                      <a:pPr algn="just">
                        <a:lnSpc>
                          <a:spcPct val="115000"/>
                        </a:lnSpc>
                        <a:spcAft>
                          <a:spcPts val="0"/>
                        </a:spcAft>
                      </a:pPr>
                      <a:r>
                        <a:rPr lang="es-CO" sz="1100">
                          <a:effectLst/>
                        </a:rPr>
                        <a:t>Papelógrafo</a:t>
                      </a:r>
                    </a:p>
                    <a:p>
                      <a:pPr algn="just">
                        <a:lnSpc>
                          <a:spcPct val="115000"/>
                        </a:lnSpc>
                        <a:spcAft>
                          <a:spcPts val="0"/>
                        </a:spcAft>
                      </a:pPr>
                      <a:r>
                        <a:rPr lang="es-CO" sz="1100">
                          <a:effectLst/>
                        </a:rPr>
                        <a:t>Marcadores</a:t>
                      </a:r>
                    </a:p>
                    <a:p>
                      <a:pPr algn="just">
                        <a:lnSpc>
                          <a:spcPct val="115000"/>
                        </a:lnSpc>
                        <a:spcAft>
                          <a:spcPts val="0"/>
                        </a:spcAft>
                      </a:pPr>
                      <a:r>
                        <a:rPr lang="es-CO" sz="1100">
                          <a:effectLst/>
                        </a:rPr>
                        <a:t>Cartulina </a:t>
                      </a:r>
                    </a:p>
                    <a:p>
                      <a:pPr algn="just">
                        <a:lnSpc>
                          <a:spcPct val="115000"/>
                        </a:lnSpc>
                        <a:spcAft>
                          <a:spcPts val="0"/>
                        </a:spcAft>
                      </a:pPr>
                      <a:r>
                        <a:rPr lang="es-CO" sz="1100">
                          <a:effectLst/>
                        </a:rPr>
                        <a:t>Temperas </a:t>
                      </a:r>
                    </a:p>
                    <a:p>
                      <a:pPr algn="just">
                        <a:lnSpc>
                          <a:spcPct val="115000"/>
                        </a:lnSpc>
                        <a:spcAft>
                          <a:spcPts val="0"/>
                        </a:spcAft>
                      </a:pPr>
                      <a:r>
                        <a:rPr lang="es-CO" sz="1100">
                          <a:effectLst/>
                        </a:rPr>
                        <a:t>Video Beam </a:t>
                      </a:r>
                    </a:p>
                    <a:p>
                      <a:pPr algn="just">
                        <a:lnSpc>
                          <a:spcPct val="115000"/>
                        </a:lnSpc>
                        <a:spcAft>
                          <a:spcPts val="0"/>
                        </a:spcAft>
                      </a:pPr>
                      <a:r>
                        <a:rPr lang="es-CO" sz="1100">
                          <a:effectLst/>
                        </a:rPr>
                        <a:t>Internet </a:t>
                      </a:r>
                    </a:p>
                    <a:p>
                      <a:pPr algn="just">
                        <a:lnSpc>
                          <a:spcPct val="115000"/>
                        </a:lnSpc>
                        <a:spcAft>
                          <a:spcPts val="0"/>
                        </a:spcAft>
                      </a:pPr>
                      <a:r>
                        <a:rPr lang="es-CO" sz="1100">
                          <a:effectLst/>
                        </a:rPr>
                        <a:t>Computador portátil </a:t>
                      </a:r>
                    </a:p>
                    <a:p>
                      <a:pPr algn="just">
                        <a:lnSpc>
                          <a:spcPct val="115000"/>
                        </a:lnSpc>
                        <a:spcAft>
                          <a:spcPts val="0"/>
                        </a:spcAft>
                      </a:pPr>
                      <a:r>
                        <a:rPr lang="es-CO" sz="1100">
                          <a:effectLst/>
                        </a:rPr>
                        <a:t>Videos </a:t>
                      </a:r>
                    </a:p>
                    <a:p>
                      <a:pPr algn="just">
                        <a:lnSpc>
                          <a:spcPct val="115000"/>
                        </a:lnSpc>
                        <a:spcAft>
                          <a:spcPts val="0"/>
                        </a:spcAft>
                      </a:pPr>
                      <a:r>
                        <a:rPr lang="es-CO" sz="1100">
                          <a:effectLst/>
                        </a:rPr>
                        <a:t>Fotocopias </a:t>
                      </a:r>
                    </a:p>
                    <a:p>
                      <a:pPr algn="just">
                        <a:lnSpc>
                          <a:spcPct val="115000"/>
                        </a:lnSpc>
                        <a:spcAft>
                          <a:spcPts val="0"/>
                        </a:spcAft>
                      </a:pPr>
                      <a:r>
                        <a:rPr lang="es-CO" sz="1100">
                          <a:effectLst/>
                        </a:rPr>
                        <a:t> Escanner </a:t>
                      </a:r>
                    </a:p>
                    <a:p>
                      <a:pPr algn="just">
                        <a:lnSpc>
                          <a:spcPct val="115000"/>
                        </a:lnSpc>
                        <a:spcAft>
                          <a:spcPts val="0"/>
                        </a:spcAft>
                      </a:pPr>
                      <a:r>
                        <a:rPr lang="es-CO" sz="1100">
                          <a:effectLst/>
                        </a:rPr>
                        <a:t>Impresoras </a:t>
                      </a:r>
                    </a:p>
                    <a:p>
                      <a:pPr algn="just">
                        <a:lnSpc>
                          <a:spcPct val="115000"/>
                        </a:lnSpc>
                        <a:spcAft>
                          <a:spcPts val="0"/>
                        </a:spcAft>
                      </a:pPr>
                      <a:r>
                        <a:rPr lang="es-CO" sz="1100">
                          <a:effectLst/>
                        </a:rPr>
                        <a:t>Cámara digital</a:t>
                      </a:r>
                      <a:endParaRPr lang="es-CO" sz="1100">
                        <a:effectLst/>
                        <a:latin typeface="Arial"/>
                        <a:ea typeface="Calibri"/>
                        <a:cs typeface="Times New Roman"/>
                      </a:endParaRPr>
                    </a:p>
                  </a:txBody>
                  <a:tcPr marL="65028" marR="65028" marT="0" marB="0"/>
                </a:tc>
                <a:tc rowSpan="6">
                  <a:txBody>
                    <a:bodyPr/>
                    <a:lstStyle/>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 </a:t>
                      </a:r>
                    </a:p>
                    <a:p>
                      <a:pPr algn="just">
                        <a:lnSpc>
                          <a:spcPct val="115000"/>
                        </a:lnSpc>
                        <a:spcAft>
                          <a:spcPts val="0"/>
                        </a:spcAft>
                      </a:pPr>
                      <a:r>
                        <a:rPr lang="es-CO" sz="1100" dirty="0">
                          <a:effectLst/>
                        </a:rPr>
                        <a:t>Directivos docente y docente coordinador</a:t>
                      </a:r>
                      <a:endParaRPr lang="es-CO" sz="1100" dirty="0">
                        <a:effectLst/>
                        <a:latin typeface="Arial"/>
                        <a:ea typeface="Calibri"/>
                        <a:cs typeface="Times New Roman"/>
                      </a:endParaRPr>
                    </a:p>
                  </a:txBody>
                  <a:tcPr marL="65028" marR="65028" marT="0" marB="0"/>
                </a:tc>
              </a:tr>
              <a:tr h="1564227">
                <a:tc>
                  <a:txBody>
                    <a:bodyPr/>
                    <a:lstStyle/>
                    <a:p>
                      <a:pPr algn="just">
                        <a:lnSpc>
                          <a:spcPct val="115000"/>
                        </a:lnSpc>
                        <a:spcAft>
                          <a:spcPts val="0"/>
                        </a:spcAft>
                      </a:pPr>
                      <a:r>
                        <a:rPr lang="es-CO" sz="1100">
                          <a:effectLst/>
                        </a:rPr>
                        <a:t>Febrero 22</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Socialización de experiencias y expectativas de los docentes sobre las metodologías aplicadas</a:t>
                      </a:r>
                    </a:p>
                    <a:p>
                      <a:pPr algn="just">
                        <a:lnSpc>
                          <a:spcPct val="115000"/>
                        </a:lnSpc>
                        <a:spcAft>
                          <a:spcPts val="0"/>
                        </a:spcAft>
                      </a:pPr>
                      <a:r>
                        <a:rPr lang="es-CO" sz="1100">
                          <a:effectLst/>
                        </a:rPr>
                        <a:t>Avances sobre la articulación de áreas </a:t>
                      </a:r>
                    </a:p>
                    <a:p>
                      <a:pPr algn="just">
                        <a:lnSpc>
                          <a:spcPct val="115000"/>
                        </a:lnSpc>
                        <a:spcAft>
                          <a:spcPts val="0"/>
                        </a:spcAft>
                      </a:pPr>
                      <a:r>
                        <a:rPr lang="es-CO" sz="1100">
                          <a:effectLst/>
                        </a:rPr>
                        <a:t> </a:t>
                      </a:r>
                      <a:endParaRPr lang="es-CO" sz="1100">
                        <a:effectLst/>
                        <a:latin typeface="Arial"/>
                        <a:ea typeface="Calibri"/>
                        <a:cs typeface="Times New Roman"/>
                      </a:endParaRPr>
                    </a:p>
                  </a:txBody>
                  <a:tcPr marL="65028" marR="65028" marT="0" marB="0"/>
                </a:tc>
                <a:tc vMerge="1">
                  <a:txBody>
                    <a:bodyPr/>
                    <a:lstStyle/>
                    <a:p>
                      <a:endParaRPr lang="es-CO"/>
                    </a:p>
                  </a:txBody>
                  <a:tcPr/>
                </a:tc>
                <a:tc vMerge="1">
                  <a:txBody>
                    <a:bodyPr/>
                    <a:lstStyle/>
                    <a:p>
                      <a:endParaRPr lang="es-CO"/>
                    </a:p>
                  </a:txBody>
                  <a:tcPr/>
                </a:tc>
              </a:tr>
              <a:tr h="893844">
                <a:tc>
                  <a:txBody>
                    <a:bodyPr/>
                    <a:lstStyle/>
                    <a:p>
                      <a:pPr algn="just">
                        <a:lnSpc>
                          <a:spcPct val="115000"/>
                        </a:lnSpc>
                        <a:spcAft>
                          <a:spcPts val="0"/>
                        </a:spcAft>
                      </a:pPr>
                      <a:r>
                        <a:rPr lang="es-CO" sz="1100">
                          <a:effectLst/>
                        </a:rPr>
                        <a:t>Mayo 31</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Taller sobre uso de estrategias  de comprensión lectora </a:t>
                      </a:r>
                    </a:p>
                    <a:p>
                      <a:pPr algn="just">
                        <a:lnSpc>
                          <a:spcPct val="115000"/>
                        </a:lnSpc>
                        <a:spcAft>
                          <a:spcPts val="0"/>
                        </a:spcAft>
                      </a:pPr>
                      <a:r>
                        <a:rPr lang="es-CO" sz="1100">
                          <a:effectLst/>
                        </a:rPr>
                        <a:t>Relación plan de estudio y modelo pedagógico </a:t>
                      </a:r>
                      <a:endParaRPr lang="es-CO" sz="1100">
                        <a:effectLst/>
                        <a:latin typeface="Arial"/>
                        <a:ea typeface="Calibri"/>
                        <a:cs typeface="Times New Roman"/>
                      </a:endParaRPr>
                    </a:p>
                  </a:txBody>
                  <a:tcPr marL="65028" marR="65028" marT="0" marB="0"/>
                </a:tc>
                <a:tc vMerge="1">
                  <a:txBody>
                    <a:bodyPr/>
                    <a:lstStyle/>
                    <a:p>
                      <a:endParaRPr lang="es-CO"/>
                    </a:p>
                  </a:txBody>
                  <a:tcPr/>
                </a:tc>
                <a:tc vMerge="1">
                  <a:txBody>
                    <a:bodyPr/>
                    <a:lstStyle/>
                    <a:p>
                      <a:endParaRPr lang="es-CO"/>
                    </a:p>
                  </a:txBody>
                  <a:tcPr/>
                </a:tc>
              </a:tr>
              <a:tr h="446921">
                <a:tc>
                  <a:txBody>
                    <a:bodyPr/>
                    <a:lstStyle/>
                    <a:p>
                      <a:pPr algn="just">
                        <a:lnSpc>
                          <a:spcPct val="115000"/>
                        </a:lnSpc>
                        <a:spcAft>
                          <a:spcPts val="0"/>
                        </a:spcAft>
                      </a:pPr>
                      <a:r>
                        <a:rPr lang="es-CO" sz="1100">
                          <a:effectLst/>
                        </a:rPr>
                        <a:t>Julio 26</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Taller sobre la formulación de preguntas ICFES</a:t>
                      </a:r>
                      <a:endParaRPr lang="es-CO" sz="1100">
                        <a:effectLst/>
                        <a:latin typeface="Arial"/>
                        <a:ea typeface="Calibri"/>
                        <a:cs typeface="Times New Roman"/>
                      </a:endParaRPr>
                    </a:p>
                  </a:txBody>
                  <a:tcPr marL="65028" marR="65028" marT="0" marB="0"/>
                </a:tc>
                <a:tc vMerge="1">
                  <a:txBody>
                    <a:bodyPr/>
                    <a:lstStyle/>
                    <a:p>
                      <a:endParaRPr lang="es-CO"/>
                    </a:p>
                  </a:txBody>
                  <a:tcPr/>
                </a:tc>
                <a:tc vMerge="1">
                  <a:txBody>
                    <a:bodyPr/>
                    <a:lstStyle/>
                    <a:p>
                      <a:endParaRPr lang="es-CO"/>
                    </a:p>
                  </a:txBody>
                  <a:tcPr/>
                </a:tc>
              </a:tr>
              <a:tr h="446921">
                <a:tc>
                  <a:txBody>
                    <a:bodyPr/>
                    <a:lstStyle/>
                    <a:p>
                      <a:pPr algn="just">
                        <a:lnSpc>
                          <a:spcPct val="115000"/>
                        </a:lnSpc>
                        <a:spcAft>
                          <a:spcPts val="0"/>
                        </a:spcAft>
                      </a:pPr>
                      <a:r>
                        <a:rPr lang="es-CO" sz="1100">
                          <a:effectLst/>
                        </a:rPr>
                        <a:t>Agosto 30 </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a:effectLst/>
                        </a:rPr>
                        <a:t>Taller sobre estándares y competencias </a:t>
                      </a:r>
                      <a:endParaRPr lang="es-CO" sz="1100">
                        <a:effectLst/>
                        <a:latin typeface="Arial"/>
                        <a:ea typeface="Calibri"/>
                        <a:cs typeface="Times New Roman"/>
                      </a:endParaRPr>
                    </a:p>
                  </a:txBody>
                  <a:tcPr marL="65028" marR="65028" marT="0" marB="0"/>
                </a:tc>
                <a:tc vMerge="1">
                  <a:txBody>
                    <a:bodyPr/>
                    <a:lstStyle/>
                    <a:p>
                      <a:endParaRPr lang="es-CO"/>
                    </a:p>
                  </a:txBody>
                  <a:tcPr/>
                </a:tc>
                <a:tc vMerge="1">
                  <a:txBody>
                    <a:bodyPr/>
                    <a:lstStyle/>
                    <a:p>
                      <a:endParaRPr lang="es-CO"/>
                    </a:p>
                  </a:txBody>
                  <a:tcPr/>
                </a:tc>
              </a:tr>
              <a:tr h="446921">
                <a:tc>
                  <a:txBody>
                    <a:bodyPr/>
                    <a:lstStyle/>
                    <a:p>
                      <a:pPr algn="just">
                        <a:lnSpc>
                          <a:spcPct val="115000"/>
                        </a:lnSpc>
                        <a:spcAft>
                          <a:spcPts val="0"/>
                        </a:spcAft>
                      </a:pPr>
                      <a:r>
                        <a:rPr lang="es-CO" sz="1100">
                          <a:effectLst/>
                        </a:rPr>
                        <a:t>Noviembre 29</a:t>
                      </a:r>
                      <a:endParaRPr lang="es-CO" sz="1100">
                        <a:effectLst/>
                        <a:latin typeface="Arial"/>
                        <a:ea typeface="Calibri"/>
                        <a:cs typeface="Times New Roman"/>
                      </a:endParaRPr>
                    </a:p>
                  </a:txBody>
                  <a:tcPr marL="65028" marR="65028" marT="0" marB="0"/>
                </a:tc>
                <a:tc>
                  <a:txBody>
                    <a:bodyPr/>
                    <a:lstStyle/>
                    <a:p>
                      <a:pPr algn="just">
                        <a:lnSpc>
                          <a:spcPct val="115000"/>
                        </a:lnSpc>
                        <a:spcAft>
                          <a:spcPts val="0"/>
                        </a:spcAft>
                      </a:pPr>
                      <a:r>
                        <a:rPr lang="es-CO" sz="1100" dirty="0">
                          <a:effectLst/>
                        </a:rPr>
                        <a:t>Evaluación de resultados </a:t>
                      </a:r>
                      <a:endParaRPr lang="es-CO" sz="1100" dirty="0">
                        <a:effectLst/>
                        <a:latin typeface="Arial"/>
                        <a:ea typeface="Calibri"/>
                        <a:cs typeface="Times New Roman"/>
                      </a:endParaRPr>
                    </a:p>
                  </a:txBody>
                  <a:tcPr marL="65028" marR="65028" marT="0" marB="0"/>
                </a:tc>
                <a:tc vMerge="1">
                  <a:txBody>
                    <a:bodyPr/>
                    <a:lstStyle/>
                    <a:p>
                      <a:endParaRPr lang="es-CO"/>
                    </a:p>
                  </a:txBody>
                  <a:tcPr/>
                </a:tc>
                <a:tc vMerge="1">
                  <a:txBody>
                    <a:bodyPr/>
                    <a:lstStyle/>
                    <a:p>
                      <a:endParaRPr lang="es-CO"/>
                    </a:p>
                  </a:txBody>
                  <a:tcPr/>
                </a:tc>
              </a:tr>
            </a:tbl>
          </a:graphicData>
        </a:graphic>
      </p:graphicFrame>
    </p:spTree>
    <p:extLst>
      <p:ext uri="{BB962C8B-B14F-4D97-AF65-F5344CB8AC3E}">
        <p14:creationId xmlns:p14="http://schemas.microsoft.com/office/powerpoint/2010/main" val="1818276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353851081"/>
              </p:ext>
            </p:extLst>
          </p:nvPr>
        </p:nvGraphicFramePr>
        <p:xfrm>
          <a:off x="467544" y="476676"/>
          <a:ext cx="8280921" cy="5976659"/>
        </p:xfrm>
        <a:graphic>
          <a:graphicData uri="http://schemas.openxmlformats.org/drawingml/2006/table">
            <a:tbl>
              <a:tblPr firstRow="1" firstCol="1" bandRow="1">
                <a:tableStyleId>{5C22544A-7EE6-4342-B048-85BDC9FD1C3A}</a:tableStyleId>
              </a:tblPr>
              <a:tblGrid>
                <a:gridCol w="735640"/>
                <a:gridCol w="2187038"/>
                <a:gridCol w="1322164"/>
                <a:gridCol w="1192930"/>
                <a:gridCol w="1371869"/>
                <a:gridCol w="1471280"/>
              </a:tblGrid>
              <a:tr h="225781">
                <a:tc gridSpan="6">
                  <a:txBody>
                    <a:bodyPr/>
                    <a:lstStyle/>
                    <a:p>
                      <a:pPr algn="ctr">
                        <a:lnSpc>
                          <a:spcPct val="115000"/>
                        </a:lnSpc>
                        <a:spcAft>
                          <a:spcPts val="0"/>
                        </a:spcAft>
                      </a:pPr>
                      <a:r>
                        <a:rPr lang="es-CO" sz="1100" dirty="0">
                          <a:effectLst/>
                        </a:rPr>
                        <a:t>PRESUPUESTO DE INVERSIÓN</a:t>
                      </a:r>
                      <a:endParaRPr lang="es-CO" sz="1200" dirty="0">
                        <a:effectLst/>
                        <a:latin typeface="Arial"/>
                        <a:ea typeface="Calibri"/>
                        <a:cs typeface="Times New Roman"/>
                      </a:endParaRPr>
                    </a:p>
                  </a:txBody>
                  <a:tcPr marL="44450" marR="44450" marT="0" marB="0" anchor="b"/>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282226">
                <a:tc>
                  <a:txBody>
                    <a:bodyPr/>
                    <a:lstStyle/>
                    <a:p>
                      <a:pPr algn="ctr">
                        <a:lnSpc>
                          <a:spcPct val="115000"/>
                        </a:lnSpc>
                        <a:spcAft>
                          <a:spcPts val="0"/>
                        </a:spcAft>
                      </a:pPr>
                      <a:r>
                        <a:rPr lang="es-CO" sz="1100">
                          <a:effectLst/>
                        </a:rPr>
                        <a:t>Item </a:t>
                      </a:r>
                      <a:endParaRPr lang="es-CO" sz="1200">
                        <a:effectLst/>
                        <a:latin typeface="Arial"/>
                        <a:ea typeface="Calibri"/>
                        <a:cs typeface="Times New Roman"/>
                      </a:endParaRPr>
                    </a:p>
                  </a:txBody>
                  <a:tcPr marL="44450" marR="44450" marT="0" marB="0" anchor="b"/>
                </a:tc>
                <a:tc>
                  <a:txBody>
                    <a:bodyPr/>
                    <a:lstStyle/>
                    <a:p>
                      <a:pPr algn="ctr">
                        <a:lnSpc>
                          <a:spcPct val="115000"/>
                        </a:lnSpc>
                        <a:spcAft>
                          <a:spcPts val="0"/>
                        </a:spcAft>
                      </a:pPr>
                      <a:r>
                        <a:rPr lang="es-CO" sz="1100">
                          <a:effectLst/>
                        </a:rPr>
                        <a:t>Descripción </a:t>
                      </a:r>
                      <a:endParaRPr lang="es-CO" sz="1200">
                        <a:effectLst/>
                        <a:latin typeface="Arial"/>
                        <a:ea typeface="Calibri"/>
                        <a:cs typeface="Times New Roman"/>
                      </a:endParaRPr>
                    </a:p>
                  </a:txBody>
                  <a:tcPr marL="44450" marR="44450" marT="0" marB="0" anchor="b"/>
                </a:tc>
                <a:tc>
                  <a:txBody>
                    <a:bodyPr/>
                    <a:lstStyle/>
                    <a:p>
                      <a:pPr algn="ctr">
                        <a:lnSpc>
                          <a:spcPct val="115000"/>
                        </a:lnSpc>
                        <a:spcAft>
                          <a:spcPts val="0"/>
                        </a:spcAft>
                      </a:pPr>
                      <a:r>
                        <a:rPr lang="es-CO" sz="1100" dirty="0">
                          <a:effectLst/>
                        </a:rPr>
                        <a:t>Presentación</a:t>
                      </a:r>
                      <a:endParaRPr lang="es-CO" sz="1200" dirty="0">
                        <a:effectLst/>
                        <a:latin typeface="Arial"/>
                        <a:ea typeface="Calibri"/>
                        <a:cs typeface="Times New Roman"/>
                      </a:endParaRPr>
                    </a:p>
                  </a:txBody>
                  <a:tcPr marL="44450" marR="44450" marT="0" marB="0" anchor="b"/>
                </a:tc>
                <a:tc>
                  <a:txBody>
                    <a:bodyPr/>
                    <a:lstStyle/>
                    <a:p>
                      <a:pPr algn="ctr">
                        <a:lnSpc>
                          <a:spcPct val="115000"/>
                        </a:lnSpc>
                        <a:spcAft>
                          <a:spcPts val="0"/>
                        </a:spcAft>
                      </a:pPr>
                      <a:r>
                        <a:rPr lang="es-CO" sz="1100">
                          <a:effectLst/>
                        </a:rPr>
                        <a:t>Cantidad </a:t>
                      </a:r>
                      <a:endParaRPr lang="es-CO" sz="1200">
                        <a:effectLst/>
                        <a:latin typeface="Arial"/>
                        <a:ea typeface="Calibri"/>
                        <a:cs typeface="Times New Roman"/>
                      </a:endParaRPr>
                    </a:p>
                  </a:txBody>
                  <a:tcPr marL="44450" marR="44450" marT="0" marB="0" anchor="b"/>
                </a:tc>
                <a:tc>
                  <a:txBody>
                    <a:bodyPr/>
                    <a:lstStyle/>
                    <a:p>
                      <a:pPr algn="ctr">
                        <a:lnSpc>
                          <a:spcPct val="115000"/>
                        </a:lnSpc>
                        <a:spcAft>
                          <a:spcPts val="0"/>
                        </a:spcAft>
                      </a:pPr>
                      <a:r>
                        <a:rPr lang="es-CO" sz="1100">
                          <a:effectLst/>
                        </a:rPr>
                        <a:t>V.Unitario </a:t>
                      </a:r>
                      <a:endParaRPr lang="es-CO" sz="1200">
                        <a:effectLst/>
                        <a:latin typeface="Arial"/>
                        <a:ea typeface="Calibri"/>
                        <a:cs typeface="Times New Roman"/>
                      </a:endParaRPr>
                    </a:p>
                  </a:txBody>
                  <a:tcPr marL="44450" marR="44450" marT="0" marB="0" anchor="b"/>
                </a:tc>
                <a:tc>
                  <a:txBody>
                    <a:bodyPr/>
                    <a:lstStyle/>
                    <a:p>
                      <a:pPr algn="ctr">
                        <a:lnSpc>
                          <a:spcPct val="115000"/>
                        </a:lnSpc>
                        <a:spcAft>
                          <a:spcPts val="0"/>
                        </a:spcAft>
                      </a:pPr>
                      <a:r>
                        <a:rPr lang="es-CO" sz="1100">
                          <a:effectLst/>
                        </a:rPr>
                        <a:t>V.Total</a:t>
                      </a:r>
                      <a:endParaRPr lang="es-CO" sz="1200">
                        <a:effectLst/>
                        <a:latin typeface="Arial"/>
                        <a:ea typeface="Calibri"/>
                        <a:cs typeface="Times New Roman"/>
                      </a:endParaRPr>
                    </a:p>
                  </a:txBody>
                  <a:tcPr marL="44450" marR="44450" marT="0" marB="0" anchor="b"/>
                </a:tc>
              </a:tr>
              <a:tr h="282226">
                <a:tc>
                  <a:txBody>
                    <a:bodyPr/>
                    <a:lstStyle/>
                    <a:p>
                      <a:pPr algn="ct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Refrigerio </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6</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$ 60.000,00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$ 360.000,00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2</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fotocopiadora </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$ 4.000.000,00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$ 4.000.000,00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3</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Video Beam</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$ 2.000.000,00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$ 2.000.000,00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4</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Papelografo</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$ 100.000,00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5</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Pc portátil</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$ 1.200.000,00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$ 1.200.000,00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6</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Conferencista</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4</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$ 250.000,00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$ 1.000.000,00</a:t>
                      </a:r>
                      <a:endParaRPr lang="es-CO" sz="1200">
                        <a:effectLst/>
                        <a:latin typeface="Arial"/>
                        <a:ea typeface="Calibri"/>
                        <a:cs typeface="Times New Roman"/>
                      </a:endParaRPr>
                    </a:p>
                  </a:txBody>
                  <a:tcPr marL="44450" marR="44450" marT="0" marB="0" anchor="b"/>
                </a:tc>
              </a:tr>
              <a:tr h="282226">
                <a:tc>
                  <a:txBody>
                    <a:bodyPr/>
                    <a:lstStyle/>
                    <a:p>
                      <a:pPr algn="ctr">
                        <a:lnSpc>
                          <a:spcPct val="115000"/>
                        </a:lnSpc>
                        <a:spcAft>
                          <a:spcPts val="0"/>
                        </a:spcAft>
                      </a:pPr>
                      <a:r>
                        <a:rPr lang="es-CO" sz="1100">
                          <a:effectLst/>
                        </a:rPr>
                        <a:t>7</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Marcadores</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30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$ 4.000,00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$ 120.000,00</a:t>
                      </a:r>
                      <a:endParaRPr lang="es-CO" sz="1200">
                        <a:effectLst/>
                        <a:latin typeface="Arial"/>
                        <a:ea typeface="Calibri"/>
                        <a:cs typeface="Times New Roman"/>
                      </a:endParaRPr>
                    </a:p>
                  </a:txBody>
                  <a:tcPr marL="44450" marR="44450" marT="0" marB="0" anchor="b"/>
                </a:tc>
              </a:tr>
              <a:tr h="282226">
                <a:tc>
                  <a:txBody>
                    <a:bodyPr/>
                    <a:lstStyle/>
                    <a:p>
                      <a:pPr algn="ctr">
                        <a:lnSpc>
                          <a:spcPct val="115000"/>
                        </a:lnSpc>
                        <a:spcAft>
                          <a:spcPts val="0"/>
                        </a:spcAft>
                      </a:pPr>
                      <a:r>
                        <a:rPr lang="es-CO" sz="1100">
                          <a:effectLst/>
                        </a:rPr>
                        <a:t>8</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Cartulina</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Pliegos </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30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$ 600,00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$ 18.000,00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9</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cámara digital</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$ 350.000,00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$ 350.000,00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10</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Escáner </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$ 300.000,00</a:t>
                      </a:r>
                      <a:endParaRPr lang="es-CO" sz="1200">
                        <a:effectLst/>
                        <a:latin typeface="Arial"/>
                        <a:ea typeface="Calibri"/>
                        <a:cs typeface="Times New Roman"/>
                      </a:endParaRPr>
                    </a:p>
                  </a:txBody>
                  <a:tcPr marL="44450" marR="44450" marT="0" marB="0" anchor="b"/>
                </a:tc>
              </a:tr>
              <a:tr h="423340">
                <a:tc>
                  <a:txBody>
                    <a:bodyPr/>
                    <a:lstStyle/>
                    <a:p>
                      <a:pPr algn="ctr">
                        <a:lnSpc>
                          <a:spcPct val="115000"/>
                        </a:lnSpc>
                        <a:spcAft>
                          <a:spcPts val="0"/>
                        </a:spcAft>
                      </a:pPr>
                      <a:r>
                        <a:rPr lang="es-CO" sz="1100">
                          <a:effectLst/>
                        </a:rPr>
                        <a:t>11</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Impresora </a:t>
                      </a:r>
                      <a:endParaRPr lang="es-CO" sz="1200">
                        <a:effectLst/>
                        <a:latin typeface="Arial"/>
                        <a:ea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1</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$ 300.000,00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$ 300.000,00</a:t>
                      </a:r>
                      <a:endParaRPr lang="es-CO" sz="1200">
                        <a:effectLst/>
                        <a:latin typeface="Arial"/>
                        <a:ea typeface="Calibri"/>
                        <a:cs typeface="Times New Roman"/>
                      </a:endParaRPr>
                    </a:p>
                  </a:txBody>
                  <a:tcPr marL="44450" marR="44450" marT="0" marB="0" anchor="b"/>
                </a:tc>
              </a:tr>
              <a:tr h="282226">
                <a:tc>
                  <a:txBody>
                    <a:bodyPr/>
                    <a:lstStyle/>
                    <a:p>
                      <a:pPr algn="ctr">
                        <a:lnSpc>
                          <a:spcPct val="115000"/>
                        </a:lnSpc>
                        <a:spcAft>
                          <a:spcPts val="0"/>
                        </a:spcAft>
                      </a:pPr>
                      <a:r>
                        <a:rPr lang="es-CO" sz="1100">
                          <a:effectLst/>
                        </a:rPr>
                        <a:t>12</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Papel</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Pliegos </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30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$ 700,00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$ 21.000,00</a:t>
                      </a:r>
                      <a:endParaRPr lang="es-CO" sz="1200">
                        <a:effectLst/>
                        <a:latin typeface="Arial"/>
                        <a:ea typeface="Calibri"/>
                        <a:cs typeface="Times New Roman"/>
                      </a:endParaRPr>
                    </a:p>
                  </a:txBody>
                  <a:tcPr marL="44450" marR="44450" marT="0" marB="0" anchor="b"/>
                </a:tc>
              </a:tr>
              <a:tr h="282226">
                <a:tc>
                  <a:txBody>
                    <a:bodyPr/>
                    <a:lstStyle/>
                    <a:p>
                      <a:pPr algn="ctr">
                        <a:lnSpc>
                          <a:spcPct val="115000"/>
                        </a:lnSpc>
                        <a:spcAft>
                          <a:spcPts val="0"/>
                        </a:spcAft>
                      </a:pPr>
                      <a:r>
                        <a:rPr lang="es-CO" sz="1100">
                          <a:effectLst/>
                        </a:rPr>
                        <a:t>13</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Papel </a:t>
                      </a:r>
                      <a:endParaRPr lang="es-CO" sz="1200">
                        <a:effectLst/>
                        <a:latin typeface="Arial"/>
                        <a:ea typeface="Calibri"/>
                        <a:cs typeface="Times New Roman"/>
                      </a:endParaRPr>
                    </a:p>
                  </a:txBody>
                  <a:tcPr marL="44450" marR="44450" marT="0" marB="0" anchor="b"/>
                </a:tc>
                <a:tc>
                  <a:txBody>
                    <a:bodyPr/>
                    <a:lstStyle/>
                    <a:p>
                      <a:pPr algn="l">
                        <a:lnSpc>
                          <a:spcPct val="115000"/>
                        </a:lnSpc>
                        <a:spcAft>
                          <a:spcPts val="0"/>
                        </a:spcAft>
                      </a:pPr>
                      <a:r>
                        <a:rPr lang="es-CO" sz="1100">
                          <a:effectLst/>
                        </a:rPr>
                        <a:t>Resma</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10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$ 10.000,00</a:t>
                      </a:r>
                      <a:endParaRPr lang="es-CO" sz="1200">
                        <a:effectLst/>
                        <a:latin typeface="Arial"/>
                        <a:ea typeface="Calibri"/>
                        <a:cs typeface="Times New Roman"/>
                      </a:endParaRPr>
                    </a:p>
                  </a:txBody>
                  <a:tcPr marL="44450" marR="44450" marT="0" marB="0" anchor="b"/>
                </a:tc>
                <a:tc>
                  <a:txBody>
                    <a:bodyPr/>
                    <a:lstStyle/>
                    <a:p>
                      <a:pPr algn="r">
                        <a:lnSpc>
                          <a:spcPct val="115000"/>
                        </a:lnSpc>
                        <a:spcAft>
                          <a:spcPts val="0"/>
                        </a:spcAft>
                      </a:pPr>
                      <a:r>
                        <a:rPr lang="es-CO" sz="1100">
                          <a:effectLst/>
                        </a:rPr>
                        <a:t>$ 100.000,00</a:t>
                      </a:r>
                      <a:endParaRPr lang="es-CO" sz="1200">
                        <a:effectLst/>
                        <a:latin typeface="Arial"/>
                        <a:ea typeface="Calibri"/>
                        <a:cs typeface="Times New Roman"/>
                      </a:endParaRPr>
                    </a:p>
                  </a:txBody>
                  <a:tcPr marL="44450" marR="44450" marT="0" marB="0" anchor="b"/>
                </a:tc>
              </a:tr>
              <a:tr h="247462">
                <a:tc>
                  <a:txBody>
                    <a:bodyPr/>
                    <a:lstStyle/>
                    <a:p>
                      <a:pPr>
                        <a:lnSpc>
                          <a:spcPct val="115000"/>
                        </a:lnSpc>
                      </a:pPr>
                      <a:endParaRPr lang="es-CO" sz="1100">
                        <a:effectLst/>
                        <a:latin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nSpc>
                          <a:spcPct val="115000"/>
                        </a:lnSpc>
                      </a:pPr>
                      <a:endParaRPr lang="es-CO" sz="1100">
                        <a:effectLst/>
                        <a:latin typeface="Calibri"/>
                        <a:cs typeface="Times New Roman"/>
                      </a:endParaRPr>
                    </a:p>
                  </a:txBody>
                  <a:tcPr marL="44450" marR="44450" marT="0" marB="0" anchor="b"/>
                </a:tc>
                <a:tc>
                  <a:txBody>
                    <a:bodyPr/>
                    <a:lstStyle/>
                    <a:p>
                      <a:pPr algn="r">
                        <a:lnSpc>
                          <a:spcPct val="115000"/>
                        </a:lnSpc>
                        <a:spcAft>
                          <a:spcPts val="0"/>
                        </a:spcAft>
                      </a:pPr>
                      <a:r>
                        <a:rPr lang="es-CO" sz="1100">
                          <a:effectLst/>
                        </a:rPr>
                        <a:t>$ 0,00</a:t>
                      </a:r>
                      <a:endParaRPr lang="es-CO" sz="1200">
                        <a:effectLst/>
                        <a:latin typeface="Arial"/>
                        <a:ea typeface="Calibri"/>
                        <a:cs typeface="Times New Roman"/>
                      </a:endParaRPr>
                    </a:p>
                  </a:txBody>
                  <a:tcPr marL="44450" marR="44450" marT="0" marB="0" anchor="b"/>
                </a:tc>
              </a:tr>
              <a:tr h="423340">
                <a:tc>
                  <a:txBody>
                    <a:bodyPr/>
                    <a:lstStyle/>
                    <a:p>
                      <a:pPr>
                        <a:lnSpc>
                          <a:spcPct val="115000"/>
                        </a:lnSpc>
                      </a:pPr>
                      <a:endParaRPr lang="es-CO" sz="1100">
                        <a:effectLst/>
                        <a:latin typeface="Calibri"/>
                        <a:cs typeface="Times New Roman"/>
                      </a:endParaRPr>
                    </a:p>
                  </a:txBody>
                  <a:tcPr marL="44450" marR="44450" marT="0" marB="0" anchor="b"/>
                </a:tc>
                <a:tc gridSpan="4">
                  <a:txBody>
                    <a:bodyPr/>
                    <a:lstStyle/>
                    <a:p>
                      <a:pPr algn="ctr">
                        <a:lnSpc>
                          <a:spcPct val="115000"/>
                        </a:lnSpc>
                        <a:spcAft>
                          <a:spcPts val="0"/>
                        </a:spcAft>
                      </a:pPr>
                      <a:r>
                        <a:rPr lang="es-CO" sz="1100">
                          <a:effectLst/>
                        </a:rPr>
                        <a:t>Total</a:t>
                      </a:r>
                      <a:endParaRPr lang="es-CO" sz="1200">
                        <a:effectLst/>
                        <a:latin typeface="Arial"/>
                        <a:ea typeface="Calibri"/>
                        <a:cs typeface="Times New Roman"/>
                      </a:endParaRPr>
                    </a:p>
                  </a:txBody>
                  <a:tcPr marL="44450" marR="44450" marT="0" marB="0" anchor="b"/>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r">
                        <a:lnSpc>
                          <a:spcPct val="115000"/>
                        </a:lnSpc>
                        <a:spcAft>
                          <a:spcPts val="0"/>
                        </a:spcAft>
                      </a:pPr>
                      <a:r>
                        <a:rPr lang="es-CO" sz="1100" dirty="0">
                          <a:effectLst/>
                        </a:rPr>
                        <a:t>$ 9.869.000,00</a:t>
                      </a:r>
                      <a:endParaRPr lang="es-CO" sz="1200" dirty="0">
                        <a:effectLst/>
                        <a:latin typeface="Arial"/>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1818276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657032084"/>
              </p:ext>
            </p:extLst>
          </p:nvPr>
        </p:nvGraphicFramePr>
        <p:xfrm>
          <a:off x="251520" y="44624"/>
          <a:ext cx="8892479" cy="7005527"/>
        </p:xfrm>
        <a:graphic>
          <a:graphicData uri="http://schemas.openxmlformats.org/drawingml/2006/table">
            <a:tbl>
              <a:tblPr firstRow="1" firstCol="1" bandRow="1">
                <a:tableStyleId>{5C22544A-7EE6-4342-B048-85BDC9FD1C3A}</a:tableStyleId>
              </a:tblPr>
              <a:tblGrid>
                <a:gridCol w="595443"/>
                <a:gridCol w="829137"/>
                <a:gridCol w="1463868"/>
                <a:gridCol w="2149318"/>
                <a:gridCol w="1437158"/>
                <a:gridCol w="2119832"/>
                <a:gridCol w="297723"/>
              </a:tblGrid>
              <a:tr h="694164">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r>
              <a:tr h="828819">
                <a:tc>
                  <a:txBody>
                    <a:bodyPr/>
                    <a:lstStyle/>
                    <a:p>
                      <a:pPr algn="just">
                        <a:lnSpc>
                          <a:spcPct val="115000"/>
                        </a:lnSpc>
                        <a:spcAft>
                          <a:spcPts val="0"/>
                        </a:spcAft>
                      </a:pPr>
                      <a:r>
                        <a:rPr lang="es-CO" sz="1200">
                          <a:effectLst/>
                        </a:rPr>
                        <a:t>Estándar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 Eje temático</a:t>
                      </a:r>
                    </a:p>
                    <a:p>
                      <a:pPr algn="just">
                        <a:lnSpc>
                          <a:spcPct val="115000"/>
                        </a:lnSpc>
                        <a:spcAft>
                          <a:spcPts val="0"/>
                        </a:spcAft>
                      </a:pPr>
                      <a:r>
                        <a:rPr lang="es-CO" sz="1200">
                          <a:effectLst/>
                        </a:rPr>
                        <a:t>Contenido a desarrollar)</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 Núcleo problemático</a:t>
                      </a:r>
                    </a:p>
                    <a:p>
                      <a:pPr algn="just">
                        <a:lnSpc>
                          <a:spcPct val="115000"/>
                        </a:lnSpc>
                        <a:spcAft>
                          <a:spcPts val="0"/>
                        </a:spcAft>
                      </a:pPr>
                      <a:r>
                        <a:rPr lang="es-CO" sz="1200">
                          <a:effectLst/>
                        </a:rPr>
                        <a:t>Situación problema a intervenir o líneas de investigación definida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Estrategia articuladora</a:t>
                      </a:r>
                    </a:p>
                    <a:p>
                      <a:pPr algn="just">
                        <a:lnSpc>
                          <a:spcPct val="115000"/>
                        </a:lnSpc>
                        <a:spcAft>
                          <a:spcPts val="0"/>
                        </a:spcAft>
                      </a:pPr>
                      <a:r>
                        <a:rPr lang="es-CO" sz="1200">
                          <a:effectLst/>
                        </a:rPr>
                        <a:t>Defina la estrategia con la cual identifica el contenido)</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Proyecto</a:t>
                      </a:r>
                    </a:p>
                    <a:p>
                      <a:pPr algn="just">
                        <a:lnSpc>
                          <a:spcPct val="115000"/>
                        </a:lnSpc>
                        <a:spcAft>
                          <a:spcPts val="0"/>
                        </a:spcAft>
                      </a:pPr>
                      <a:r>
                        <a:rPr lang="es-CO" sz="1200">
                          <a:effectLst/>
                        </a:rPr>
                        <a:t>Estipule el proyecto con el cual identifica el contenido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Competencias </a:t>
                      </a:r>
                    </a:p>
                    <a:p>
                      <a:pPr algn="just">
                        <a:lnSpc>
                          <a:spcPct val="115000"/>
                        </a:lnSpc>
                        <a:spcAft>
                          <a:spcPts val="0"/>
                        </a:spcAft>
                      </a:pPr>
                      <a:r>
                        <a:rPr lang="es-CO" sz="1200">
                          <a:effectLst/>
                        </a:rPr>
                        <a:t>Y desempeños de aprendizaje</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Grado</a:t>
                      </a:r>
                      <a:endParaRPr lang="es-CO" sz="1050">
                        <a:effectLst/>
                        <a:latin typeface="Calibri"/>
                        <a:ea typeface="Calibri"/>
                        <a:cs typeface="Times New Roman"/>
                      </a:endParaRPr>
                    </a:p>
                  </a:txBody>
                  <a:tcPr marL="46820" marR="46820" marT="0" marB="0"/>
                </a:tc>
              </a:tr>
              <a:tr h="2107629">
                <a:tc rowSpan="3">
                  <a:txBody>
                    <a:bodyPr/>
                    <a:lstStyle/>
                    <a:p>
                      <a:pPr algn="just">
                        <a:lnSpc>
                          <a:spcPct val="115000"/>
                        </a:lnSpc>
                        <a:spcAft>
                          <a:spcPts val="0"/>
                        </a:spcAft>
                      </a:pPr>
                      <a:r>
                        <a:rPr lang="es-CO" sz="1200">
                          <a:effectLst/>
                        </a:rPr>
                        <a:t>Tecnología y sociedad</a:t>
                      </a:r>
                    </a:p>
                    <a:p>
                      <a:pPr algn="just">
                        <a:lnSpc>
                          <a:spcPct val="115000"/>
                        </a:lnSpc>
                        <a:spcAft>
                          <a:spcPts val="0"/>
                        </a:spcAft>
                      </a:pPr>
                      <a:r>
                        <a:rPr lang="es-CO" sz="1200">
                          <a:effectLst/>
                        </a:rPr>
                        <a:t>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Redes sociales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dirty="0">
                          <a:effectLst/>
                        </a:rPr>
                        <a:t>Problemáticas ambientales </a:t>
                      </a:r>
                      <a:endParaRPr lang="es-CO" sz="120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Conformar un grupo en Facebook para discutir las factores de contaminación ambiental en la región </a:t>
                      </a:r>
                    </a:p>
                    <a:p>
                      <a:pPr algn="just">
                        <a:lnSpc>
                          <a:spcPct val="115000"/>
                        </a:lnSpc>
                        <a:spcAft>
                          <a:spcPts val="0"/>
                        </a:spcAft>
                      </a:pPr>
                      <a:r>
                        <a:rPr lang="es-CO" sz="1200">
                          <a:effectLst/>
                        </a:rPr>
                        <a:t> </a:t>
                      </a:r>
                    </a:p>
                    <a:p>
                      <a:pPr algn="just">
                        <a:lnSpc>
                          <a:spcPct val="115000"/>
                        </a:lnSpc>
                        <a:spcAft>
                          <a:spcPts val="0"/>
                        </a:spcAft>
                      </a:pPr>
                      <a:r>
                        <a:rPr lang="es-CO" sz="1200">
                          <a:effectLst/>
                        </a:rPr>
                        <a:t>Los estudiantes deben incluir la socialización, conclusiones, avances e informes de los resultados como actividades del proyecto del medio ambiente</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Medio ambiente y ornato</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Define el concepto de redes sociales</a:t>
                      </a:r>
                    </a:p>
                    <a:p>
                      <a:pPr algn="just">
                        <a:lnSpc>
                          <a:spcPct val="115000"/>
                        </a:lnSpc>
                        <a:spcAft>
                          <a:spcPts val="0"/>
                        </a:spcAft>
                      </a:pPr>
                      <a:r>
                        <a:rPr lang="es-CO" sz="1200">
                          <a:effectLst/>
                        </a:rPr>
                        <a:t>Caracteriza las distintas redes sociales distintas </a:t>
                      </a:r>
                    </a:p>
                    <a:p>
                      <a:pPr algn="just">
                        <a:lnSpc>
                          <a:spcPct val="115000"/>
                        </a:lnSpc>
                        <a:spcAft>
                          <a:spcPts val="0"/>
                        </a:spcAft>
                      </a:pPr>
                      <a:r>
                        <a:rPr lang="es-CO" sz="1200">
                          <a:effectLst/>
                        </a:rPr>
                        <a:t>Comprende la utilidad de las redes sociales en su entorno comunitario </a:t>
                      </a:r>
                    </a:p>
                    <a:p>
                      <a:pPr algn="just">
                        <a:lnSpc>
                          <a:spcPct val="115000"/>
                        </a:lnSpc>
                        <a:spcAft>
                          <a:spcPts val="0"/>
                        </a:spcAft>
                      </a:pPr>
                      <a:r>
                        <a:rPr lang="es-CO" sz="1200">
                          <a:effectLst/>
                        </a:rPr>
                        <a:t>Identifica los componentes de las redes sociales</a:t>
                      </a:r>
                    </a:p>
                    <a:p>
                      <a:pPr algn="just">
                        <a:lnSpc>
                          <a:spcPct val="115000"/>
                        </a:lnSpc>
                        <a:spcAft>
                          <a:spcPts val="0"/>
                        </a:spcAft>
                      </a:pPr>
                      <a:r>
                        <a:rPr lang="es-CO" sz="1200">
                          <a:effectLst/>
                        </a:rPr>
                        <a:t>Establece relación entre las redes sociales y los proyectos transversales</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Noveno </a:t>
                      </a:r>
                      <a:endParaRPr lang="es-CO" sz="1050">
                        <a:effectLst/>
                        <a:latin typeface="Calibri"/>
                        <a:ea typeface="Calibri"/>
                        <a:cs typeface="Times New Roman"/>
                      </a:endParaRPr>
                    </a:p>
                  </a:txBody>
                  <a:tcPr marL="46820" marR="46820" marT="0" marB="0"/>
                </a:tc>
              </a:tr>
              <a:tr h="2985807">
                <a:tc vMerge="1">
                  <a:txBody>
                    <a:bodyPr/>
                    <a:lstStyle/>
                    <a:p>
                      <a:endParaRPr lang="es-CO"/>
                    </a:p>
                  </a:txBody>
                  <a:tcPr/>
                </a:tc>
                <a:tc>
                  <a:txBody>
                    <a:bodyPr/>
                    <a:lstStyle/>
                    <a:p>
                      <a:pPr algn="just">
                        <a:lnSpc>
                          <a:spcPct val="115000"/>
                        </a:lnSpc>
                        <a:spcAft>
                          <a:spcPts val="0"/>
                        </a:spcAft>
                      </a:pPr>
                      <a:r>
                        <a:rPr lang="es-CO" sz="1200">
                          <a:effectLst/>
                        </a:rPr>
                        <a:t>Blog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Identidad cultural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dirty="0">
                          <a:effectLst/>
                        </a:rPr>
                        <a:t>Construir un blog de la comunidad donde reposen aspectos socio cultural tales como: prácticas de producción, folclor, plantas medicinales, factores de contaminación ambiental, platos y trajes típicos </a:t>
                      </a:r>
                      <a:endParaRPr lang="es-CO" sz="120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a:effectLst/>
                        </a:rPr>
                        <a:t>Cátedra de estudios afro </a:t>
                      </a:r>
                      <a:endParaRPr lang="es-CO" sz="120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200" dirty="0">
                          <a:effectLst/>
                        </a:rPr>
                        <a:t>Define el concepto de blog</a:t>
                      </a:r>
                    </a:p>
                    <a:p>
                      <a:pPr algn="just">
                        <a:lnSpc>
                          <a:spcPct val="115000"/>
                        </a:lnSpc>
                        <a:spcAft>
                          <a:spcPts val="0"/>
                        </a:spcAft>
                      </a:pPr>
                      <a:r>
                        <a:rPr lang="es-CO" sz="1200" dirty="0">
                          <a:effectLst/>
                        </a:rPr>
                        <a:t>Identifica en internet algunos servidores para creación de blog</a:t>
                      </a:r>
                    </a:p>
                    <a:p>
                      <a:pPr algn="just">
                        <a:lnSpc>
                          <a:spcPct val="115000"/>
                        </a:lnSpc>
                        <a:spcAft>
                          <a:spcPts val="0"/>
                        </a:spcAft>
                      </a:pPr>
                      <a:r>
                        <a:rPr lang="es-CO" sz="1200" dirty="0">
                          <a:effectLst/>
                        </a:rPr>
                        <a:t>Identifica cada uno de los componentes de un blog y su utilidad</a:t>
                      </a:r>
                    </a:p>
                    <a:p>
                      <a:pPr algn="just">
                        <a:lnSpc>
                          <a:spcPct val="115000"/>
                        </a:lnSpc>
                        <a:spcAft>
                          <a:spcPts val="0"/>
                        </a:spcAft>
                      </a:pPr>
                      <a:r>
                        <a:rPr lang="es-CO" sz="1200" dirty="0">
                          <a:effectLst/>
                        </a:rPr>
                        <a:t>Desarrollo de proceso escritores en la construcción de su blog</a:t>
                      </a:r>
                    </a:p>
                    <a:p>
                      <a:pPr algn="just">
                        <a:lnSpc>
                          <a:spcPct val="115000"/>
                        </a:lnSpc>
                        <a:spcAft>
                          <a:spcPts val="0"/>
                        </a:spcAft>
                      </a:pPr>
                      <a:r>
                        <a:rPr lang="es-CO" sz="1200" dirty="0">
                          <a:effectLst/>
                        </a:rPr>
                        <a:t>Utiliza el blog como medio de interacciona comunitaria </a:t>
                      </a:r>
                    </a:p>
                    <a:p>
                      <a:pPr algn="just">
                        <a:lnSpc>
                          <a:spcPct val="115000"/>
                        </a:lnSpc>
                        <a:spcAft>
                          <a:spcPts val="0"/>
                        </a:spcAft>
                      </a:pPr>
                      <a:r>
                        <a:rPr lang="es-CO" sz="1200" dirty="0">
                          <a:effectLst/>
                        </a:rPr>
                        <a:t>Establece en su blog la relación informática y cátedra Afro y Agroambiental</a:t>
                      </a:r>
                      <a:endParaRPr lang="es-CO" sz="1200" dirty="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r>
              <a:tr h="196957">
                <a:tc vMerge="1">
                  <a:txBody>
                    <a:bodyPr/>
                    <a:lstStyle/>
                    <a:p>
                      <a:endParaRPr lang="es-CO"/>
                    </a:p>
                  </a:txBody>
                  <a:tcPr/>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a:effectLst/>
                        </a:rPr>
                        <a:t> </a:t>
                      </a:r>
                      <a:endParaRPr lang="es-CO" sz="1050">
                        <a:effectLst/>
                        <a:latin typeface="Calibri"/>
                        <a:ea typeface="Calibri"/>
                        <a:cs typeface="Times New Roman"/>
                      </a:endParaRPr>
                    </a:p>
                  </a:txBody>
                  <a:tcPr marL="46820" marR="46820" marT="0" marB="0"/>
                </a:tc>
                <a:tc>
                  <a:txBody>
                    <a:bodyPr/>
                    <a:lstStyle/>
                    <a:p>
                      <a:pPr algn="just">
                        <a:lnSpc>
                          <a:spcPct val="115000"/>
                        </a:lnSpc>
                        <a:spcAft>
                          <a:spcPts val="0"/>
                        </a:spcAft>
                      </a:pPr>
                      <a:r>
                        <a:rPr lang="es-CO" sz="1050" dirty="0">
                          <a:effectLst/>
                        </a:rPr>
                        <a:t> </a:t>
                      </a:r>
                      <a:endParaRPr lang="es-CO" sz="1050" dirty="0">
                        <a:effectLst/>
                        <a:latin typeface="Calibri"/>
                        <a:ea typeface="Calibri"/>
                        <a:cs typeface="Times New Roman"/>
                      </a:endParaRPr>
                    </a:p>
                  </a:txBody>
                  <a:tcPr marL="46820" marR="46820" marT="0" marB="0"/>
                </a:tc>
              </a:tr>
            </a:tbl>
          </a:graphicData>
        </a:graphic>
      </p:graphicFrame>
    </p:spTree>
    <p:extLst>
      <p:ext uri="{BB962C8B-B14F-4D97-AF65-F5344CB8AC3E}">
        <p14:creationId xmlns:p14="http://schemas.microsoft.com/office/powerpoint/2010/main" val="2485370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572949354"/>
              </p:ext>
            </p:extLst>
          </p:nvPr>
        </p:nvGraphicFramePr>
        <p:xfrm>
          <a:off x="107504" y="19294"/>
          <a:ext cx="9036496" cy="6722076"/>
        </p:xfrm>
        <a:graphic>
          <a:graphicData uri="http://schemas.openxmlformats.org/drawingml/2006/table">
            <a:tbl>
              <a:tblPr firstRow="1" firstCol="1" bandRow="1">
                <a:tableStyleId>{5C22544A-7EE6-4342-B048-85BDC9FD1C3A}</a:tableStyleId>
              </a:tblPr>
              <a:tblGrid>
                <a:gridCol w="1536674"/>
                <a:gridCol w="2499941"/>
                <a:gridCol w="836984"/>
                <a:gridCol w="1693058"/>
                <a:gridCol w="2469839"/>
              </a:tblGrid>
              <a:tr h="630841">
                <a:tc gridSpan="5">
                  <a:txBody>
                    <a:bodyPr/>
                    <a:lstStyle/>
                    <a:p>
                      <a:pPr algn="ctr">
                        <a:lnSpc>
                          <a:spcPct val="115000"/>
                        </a:lnSpc>
                        <a:spcAft>
                          <a:spcPts val="0"/>
                        </a:spcAft>
                      </a:pPr>
                      <a:r>
                        <a:rPr lang="es-CO" sz="1400" dirty="0">
                          <a:effectLst/>
                        </a:rPr>
                        <a:t/>
                      </a:r>
                      <a:br>
                        <a:rPr lang="es-CO" sz="1400" dirty="0">
                          <a:effectLst/>
                        </a:rPr>
                      </a:br>
                      <a:r>
                        <a:rPr lang="es-CO" sz="1400" dirty="0" smtClean="0">
                          <a:effectLst/>
                        </a:rPr>
                        <a:t>INFORME  DE CLASES </a:t>
                      </a:r>
                      <a:endParaRPr lang="es-CO" sz="1400" dirty="0">
                        <a:effectLst/>
                        <a:latin typeface="Calibri"/>
                        <a:ea typeface="Calibri"/>
                        <a:cs typeface="Times New Roman"/>
                      </a:endParaRPr>
                    </a:p>
                  </a:txBody>
                  <a:tcPr marL="68580" marR="68580" marT="0" marB="0"/>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537281">
                <a:tc>
                  <a:txBody>
                    <a:bodyPr/>
                    <a:lstStyle/>
                    <a:p>
                      <a:pPr algn="ctr">
                        <a:lnSpc>
                          <a:spcPct val="115000"/>
                        </a:lnSpc>
                        <a:spcAft>
                          <a:spcPts val="0"/>
                        </a:spcAft>
                      </a:pPr>
                      <a:r>
                        <a:rPr lang="es-CO" sz="1200">
                          <a:effectLst/>
                        </a:rPr>
                        <a:t>Actividad</a:t>
                      </a:r>
                      <a:endParaRPr lang="es-CO" sz="12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Indicador</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Tiempo </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Recursos</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Observación </a:t>
                      </a:r>
                      <a:endParaRPr lang="es-CO" sz="1400">
                        <a:effectLst/>
                        <a:latin typeface="Calibri"/>
                        <a:ea typeface="Calibri"/>
                        <a:cs typeface="Times New Roman"/>
                      </a:endParaRPr>
                    </a:p>
                  </a:txBody>
                  <a:tcPr marL="68580" marR="68580" marT="0" marB="0"/>
                </a:tc>
              </a:tr>
              <a:tr h="3268769">
                <a:tc>
                  <a:txBody>
                    <a:bodyPr/>
                    <a:lstStyle/>
                    <a:p>
                      <a:pPr algn="just">
                        <a:lnSpc>
                          <a:spcPct val="115000"/>
                        </a:lnSpc>
                        <a:spcAft>
                          <a:spcPts val="0"/>
                        </a:spcAft>
                      </a:pPr>
                      <a:r>
                        <a:rPr lang="es-CO" sz="1200">
                          <a:effectLst/>
                        </a:rPr>
                        <a:t>Conformar un grupo en Facebook para discutir las factores de contaminación ambiental en la región y establecer la relación de estas con los proyectos transversales de la institución </a:t>
                      </a:r>
                    </a:p>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400" dirty="0">
                          <a:effectLst/>
                        </a:rPr>
                        <a:t>En dos meses los cincuenta (50) estudiantes matriculados en el grado noveno de la Institución Educativa Niña María de Caloto Cauca, empleando un grupo en Facebook debatirán  sobre los factores de contaminación en la región y su relación con los proyectos transversales institucionales </a:t>
                      </a:r>
                      <a:endParaRPr lang="es-CO" sz="14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s-CO" sz="1400" dirty="0">
                          <a:effectLst/>
                        </a:rPr>
                        <a:t>Sesenta (60) días </a:t>
                      </a:r>
                      <a:endParaRPr lang="es-CO" sz="14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s-CO" sz="1400" dirty="0">
                          <a:effectLst/>
                        </a:rPr>
                        <a:t>Internet, videos, textos, VIDEO BEAM</a:t>
                      </a:r>
                    </a:p>
                    <a:p>
                      <a:pPr algn="l">
                        <a:lnSpc>
                          <a:spcPct val="115000"/>
                        </a:lnSpc>
                        <a:spcAft>
                          <a:spcPts val="0"/>
                        </a:spcAft>
                      </a:pPr>
                      <a:r>
                        <a:rPr lang="es-CO" sz="1400" dirty="0">
                          <a:effectLst/>
                        </a:rPr>
                        <a:t>PEI, </a:t>
                      </a:r>
                      <a:endParaRPr lang="es-CO"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a:effectLst/>
                        </a:rPr>
                        <a:t>Se incluyen una serie de sub actividades: conceptualización, </a:t>
                      </a:r>
                    </a:p>
                    <a:p>
                      <a:pPr algn="just">
                        <a:lnSpc>
                          <a:spcPct val="115000"/>
                        </a:lnSpc>
                        <a:spcAft>
                          <a:spcPts val="0"/>
                        </a:spcAft>
                      </a:pPr>
                      <a:r>
                        <a:rPr lang="es-CO" sz="1400">
                          <a:effectLst/>
                        </a:rPr>
                        <a:t>caracterización e identificación de las redes sociales y los proyectos transversales institucionales </a:t>
                      </a:r>
                    </a:p>
                    <a:p>
                      <a:pPr algn="l">
                        <a:lnSpc>
                          <a:spcPct val="115000"/>
                        </a:lnSpc>
                        <a:spcAft>
                          <a:spcPts val="0"/>
                        </a:spcAft>
                      </a:pPr>
                      <a:r>
                        <a:rPr lang="es-CO" sz="1400">
                          <a:effectLst/>
                        </a:rPr>
                        <a:t> </a:t>
                      </a:r>
                      <a:endParaRPr lang="es-CO" sz="1400">
                        <a:effectLst/>
                        <a:latin typeface="Calibri"/>
                        <a:ea typeface="Calibri"/>
                        <a:cs typeface="Times New Roman"/>
                      </a:endParaRPr>
                    </a:p>
                  </a:txBody>
                  <a:tcPr marL="68580" marR="68580" marT="0" marB="0"/>
                </a:tc>
              </a:tr>
              <a:tr h="1676273">
                <a:tc>
                  <a:txBody>
                    <a:bodyPr/>
                    <a:lstStyle/>
                    <a:p>
                      <a:pPr algn="l">
                        <a:lnSpc>
                          <a:spcPct val="115000"/>
                        </a:lnSpc>
                        <a:spcAft>
                          <a:spcPts val="0"/>
                        </a:spcAft>
                      </a:pPr>
                      <a:r>
                        <a:rPr lang="es-CO" sz="1200" dirty="0">
                          <a:effectLst/>
                          <a:latin typeface="Calibri"/>
                          <a:ea typeface="Calibri"/>
                          <a:cs typeface="Times New Roman"/>
                        </a:rPr>
                        <a:t>Construcción del blog </a:t>
                      </a:r>
                    </a:p>
                  </a:txBody>
                  <a:tcPr marL="68580" marR="68580" marT="0" marB="0"/>
                </a:tc>
                <a:tc>
                  <a:txBody>
                    <a:bodyPr/>
                    <a:lstStyle/>
                    <a:p>
                      <a:pPr algn="l">
                        <a:lnSpc>
                          <a:spcPct val="115000"/>
                        </a:lnSpc>
                        <a:spcAft>
                          <a:spcPts val="0"/>
                        </a:spcAft>
                      </a:pPr>
                      <a:r>
                        <a:rPr lang="es-CO" sz="1400">
                          <a:effectLst/>
                          <a:latin typeface="Calibri"/>
                          <a:ea typeface="Calibri"/>
                          <a:cs typeface="Times New Roman"/>
                        </a:rPr>
                        <a:t>En un mes los cincuenta (50) estudiantes matriculados en el grado noveno de la Institución Educativa Niña María de Caloto Cauca, construirán un blog de la comunidad y la huerta escolar </a:t>
                      </a:r>
                    </a:p>
                  </a:txBody>
                  <a:tcPr marL="68580" marR="68580" marT="0" marB="0"/>
                </a:tc>
                <a:tc>
                  <a:txBody>
                    <a:bodyPr/>
                    <a:lstStyle/>
                    <a:p>
                      <a:pPr algn="l">
                        <a:lnSpc>
                          <a:spcPct val="115000"/>
                        </a:lnSpc>
                        <a:spcAft>
                          <a:spcPts val="0"/>
                        </a:spcAft>
                      </a:pPr>
                      <a:r>
                        <a:rPr lang="es-CO" sz="1400">
                          <a:effectLst/>
                          <a:latin typeface="Calibri"/>
                          <a:ea typeface="Calibri"/>
                          <a:cs typeface="Times New Roman"/>
                        </a:rPr>
                        <a:t>Treinta días (30)</a:t>
                      </a:r>
                    </a:p>
                  </a:txBody>
                  <a:tcPr marL="68580" marR="68580" marT="0" marB="0"/>
                </a:tc>
                <a:tc>
                  <a:txBody>
                    <a:bodyPr/>
                    <a:lstStyle/>
                    <a:p>
                      <a:pPr algn="l">
                        <a:lnSpc>
                          <a:spcPct val="115000"/>
                        </a:lnSpc>
                        <a:spcAft>
                          <a:spcPts val="0"/>
                        </a:spcAft>
                      </a:pPr>
                      <a:r>
                        <a:rPr lang="es-CO" sz="1400" dirty="0">
                          <a:effectLst/>
                          <a:latin typeface="Calibri"/>
                          <a:ea typeface="Calibri"/>
                          <a:cs typeface="Times New Roman"/>
                        </a:rPr>
                        <a:t>Internet, videos, textos, tutoriales </a:t>
                      </a:r>
                    </a:p>
                  </a:txBody>
                  <a:tcPr marL="68580" marR="68580" marT="0" marB="0"/>
                </a:tc>
                <a:tc>
                  <a:txBody>
                    <a:bodyPr/>
                    <a:lstStyle/>
                    <a:p>
                      <a:pPr algn="l">
                        <a:lnSpc>
                          <a:spcPct val="115000"/>
                        </a:lnSpc>
                        <a:spcAft>
                          <a:spcPts val="0"/>
                        </a:spcAft>
                      </a:pPr>
                      <a:r>
                        <a:rPr lang="es-CO" sz="1400" dirty="0">
                          <a:effectLst/>
                        </a:rPr>
                        <a:t> </a:t>
                      </a:r>
                      <a:endParaRPr lang="es-CO" sz="1400" dirty="0">
                        <a:effectLst/>
                        <a:latin typeface="Calibri"/>
                        <a:ea typeface="Calibri"/>
                        <a:cs typeface="Times New Roman"/>
                      </a:endParaRPr>
                    </a:p>
                  </a:txBody>
                  <a:tcPr marL="68580" marR="68580" marT="0" marB="0"/>
                </a:tc>
              </a:tr>
              <a:tr h="304456">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r>
              <a:tr h="304456">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a:effectLst/>
                        </a:rPr>
                        <a:t> </a:t>
                      </a:r>
                      <a:endParaRPr lang="es-CO" sz="1200">
                        <a:effectLst/>
                        <a:latin typeface="Calibri"/>
                        <a:ea typeface="Calibri"/>
                        <a:cs typeface="Times New Roman"/>
                      </a:endParaRPr>
                    </a:p>
                  </a:txBody>
                  <a:tcPr marL="68580" marR="68580" marT="0" marB="0"/>
                </a:tc>
                <a:tc>
                  <a:txBody>
                    <a:bodyPr/>
                    <a:lstStyle/>
                    <a:p>
                      <a:pPr algn="l">
                        <a:lnSpc>
                          <a:spcPct val="115000"/>
                        </a:lnSpc>
                        <a:spcAft>
                          <a:spcPts val="0"/>
                        </a:spcAft>
                      </a:pPr>
                      <a:r>
                        <a:rPr lang="es-CO" sz="1200" dirty="0">
                          <a:effectLst/>
                        </a:rPr>
                        <a:t> </a:t>
                      </a:r>
                      <a:endParaRPr lang="es-CO"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46685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algn="l"/>
            <a:r>
              <a:rPr lang="es-CO" dirty="0" smtClean="0">
                <a:hlinkClick r:id="rId3" action="ppaction://hlinkfile"/>
              </a:rPr>
              <a:t>Anteproyecto </a:t>
            </a:r>
            <a:endParaRPr lang="es-CO" dirty="0" smtClean="0"/>
          </a:p>
          <a:p>
            <a:pPr algn="l"/>
            <a:r>
              <a:rPr lang="es-CO" dirty="0" smtClean="0">
                <a:hlinkClick r:id="rId4" action="ppaction://hlinkfile"/>
              </a:rPr>
              <a:t>Proyecto de lectura y escritura</a:t>
            </a:r>
            <a:endParaRPr lang="es-CO" dirty="0" smtClean="0"/>
          </a:p>
          <a:p>
            <a:pPr algn="l"/>
            <a:r>
              <a:rPr lang="es-CO" dirty="0" smtClean="0">
                <a:hlinkClick r:id="rId5" action="ppaction://hlinkpres?slideindex=1&amp;slidetitle="/>
              </a:rPr>
              <a:t>Presentación de fotos</a:t>
            </a:r>
            <a:endParaRPr lang="es-CO" dirty="0"/>
          </a:p>
        </p:txBody>
      </p:sp>
      <p:sp>
        <p:nvSpPr>
          <p:cNvPr id="2" name="1 Título"/>
          <p:cNvSpPr>
            <a:spLocks noGrp="1"/>
          </p:cNvSpPr>
          <p:nvPr>
            <p:ph type="ctrTitle"/>
          </p:nvPr>
        </p:nvSpPr>
        <p:spPr>
          <a:xfrm>
            <a:off x="683568" y="1268760"/>
            <a:ext cx="7772400" cy="1084102"/>
          </a:xfrm>
        </p:spPr>
        <p:txBody>
          <a:bodyPr/>
          <a:lstStyle/>
          <a:p>
            <a:pPr algn="ctr"/>
            <a:r>
              <a:rPr lang="es-CO" dirty="0" smtClean="0"/>
              <a:t>ANEXOS </a:t>
            </a:r>
            <a:endParaRPr lang="es-CO" dirty="0"/>
          </a:p>
        </p:txBody>
      </p:sp>
    </p:spTree>
    <p:extLst>
      <p:ext uri="{BB962C8B-B14F-4D97-AF65-F5344CB8AC3E}">
        <p14:creationId xmlns:p14="http://schemas.microsoft.com/office/powerpoint/2010/main" val="3346986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844824"/>
            <a:ext cx="8280920" cy="4464496"/>
          </a:xfrm>
        </p:spPr>
        <p:txBody>
          <a:bodyPr>
            <a:normAutofit/>
          </a:bodyPr>
          <a:lstStyle/>
          <a:p>
            <a:pPr algn="just"/>
            <a:r>
              <a:rPr lang="es-CO" dirty="0" smtClean="0"/>
              <a:t>Toda acción que se emprende en el entorno escolar amerita una planeación estratégica. En el marco de la transversalidad el plan de estudio debe romper con el paradigma de fragmentación y parcelación del conocimiento para constituirse en una red o tejido donde se hacen dialogar todas las áreas del conocimiento definidas para el logro de los objetivos educativos en el entorno de la institución.</a:t>
            </a:r>
          </a:p>
          <a:p>
            <a:pPr algn="just"/>
            <a:endParaRPr lang="es-CO" dirty="0"/>
          </a:p>
          <a:p>
            <a:pPr algn="just"/>
            <a:r>
              <a:rPr lang="es-CO" dirty="0"/>
              <a:t>En el caso particular de la Institución Educativa Niña María de Caloto, se hace necesario encontrarle relación o establecer un punto de encuentro entre el macro contexto (Estándar definidos por MEN) y el micro contexto, (condiciones específicas del contexto educativo), en busca de un verdadero significado de la acción educativa o enseñanza que imparten los docentes. Luego entonces, no se trata de vaciar contenidos de un libro (unidad </a:t>
            </a:r>
            <a:r>
              <a:rPr lang="es-CO" dirty="0" smtClean="0"/>
              <a:t>didáctica); lo que se pretende es establecer </a:t>
            </a:r>
            <a:r>
              <a:rPr lang="es-CO" dirty="0"/>
              <a:t>temáticas pertinentes, ajustadas a la realidad, que sin salirse de los lineamientos curriculares sean significativas para los estudiantes y coadyuven en sus procesos de formación fortaleciendo su proyecto de vida.</a:t>
            </a:r>
          </a:p>
          <a:p>
            <a:pPr algn="just"/>
            <a:endParaRPr lang="es-CO" dirty="0"/>
          </a:p>
        </p:txBody>
      </p:sp>
      <p:sp>
        <p:nvSpPr>
          <p:cNvPr id="2" name="1 Título"/>
          <p:cNvSpPr>
            <a:spLocks noGrp="1"/>
          </p:cNvSpPr>
          <p:nvPr>
            <p:ph type="ctrTitle"/>
          </p:nvPr>
        </p:nvSpPr>
        <p:spPr>
          <a:xfrm>
            <a:off x="539552" y="620688"/>
            <a:ext cx="7772400" cy="960722"/>
          </a:xfrm>
        </p:spPr>
        <p:txBody>
          <a:bodyPr/>
          <a:lstStyle/>
          <a:p>
            <a:pPr algn="ctr"/>
            <a:r>
              <a:rPr lang="es-CO" dirty="0" smtClean="0"/>
              <a:t>INTRODUCCIÓN </a:t>
            </a:r>
            <a:endParaRPr lang="es-CO" dirty="0"/>
          </a:p>
        </p:txBody>
      </p:sp>
    </p:spTree>
    <p:extLst>
      <p:ext uri="{BB962C8B-B14F-4D97-AF65-F5344CB8AC3E}">
        <p14:creationId xmlns:p14="http://schemas.microsoft.com/office/powerpoint/2010/main" val="57022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1844824"/>
            <a:ext cx="8280920" cy="4464496"/>
          </a:xfrm>
        </p:spPr>
        <p:txBody>
          <a:bodyPr>
            <a:noAutofit/>
          </a:bodyPr>
          <a:lstStyle/>
          <a:p>
            <a:pPr marL="379476" lvl="0" indent="-342900" algn="just">
              <a:buFont typeface="Arial" pitchFamily="34" charset="0"/>
              <a:buChar char="•"/>
            </a:pPr>
            <a:r>
              <a:rPr lang="es-CO" sz="1400" dirty="0"/>
              <a:t>La intención e identificación de los contenidos, temas y problemas de cada área, señalando las correspondientes actividades pedagógicas.</a:t>
            </a:r>
          </a:p>
          <a:p>
            <a:pPr algn="just"/>
            <a:endParaRPr lang="es-CO" sz="1400" dirty="0"/>
          </a:p>
          <a:p>
            <a:pPr marL="379476" lvl="0" indent="-342900" algn="just">
              <a:buFont typeface="Arial" pitchFamily="34" charset="0"/>
              <a:buChar char="•"/>
            </a:pPr>
            <a:r>
              <a:rPr lang="es-CO" sz="1400" dirty="0"/>
              <a:t>La distribución del tiempo y las secuencias del proceso educativo, señalando en qué grado y período lectivo se ejecutarán las diferentes actividades.</a:t>
            </a:r>
          </a:p>
          <a:p>
            <a:pPr algn="just"/>
            <a:endParaRPr lang="es-CO" sz="1400" dirty="0"/>
          </a:p>
          <a:p>
            <a:pPr marL="379476" lvl="0" indent="-342900" algn="just">
              <a:buFont typeface="Arial" pitchFamily="34" charset="0"/>
              <a:buChar char="•"/>
            </a:pPr>
            <a:r>
              <a:rPr lang="es-CO" sz="1400" dirty="0"/>
              <a:t>Los logros, competencias y conocimientos que los educandos deben alcanzar y adquirir al finalizar cada uno de los períodos del año escolar, en cada área y grado, según hayan sido definidos en el proyecto educativo institucional-PEI- en el marco de las normas técnicas curriculares que expida el Ministerio de Educación Nacional. Igualmente incluirá los criterios y los procedimientos para evaluar el aprendizaje, el rendimiento y el desarrollo de capacidades de los educandos.</a:t>
            </a:r>
          </a:p>
          <a:p>
            <a:pPr marL="379476" lvl="0" indent="-342900" algn="just">
              <a:buFont typeface="Arial" pitchFamily="34" charset="0"/>
              <a:buChar char="•"/>
            </a:pPr>
            <a:r>
              <a:rPr lang="es-CO" sz="1400" dirty="0" smtClean="0"/>
              <a:t>El </a:t>
            </a:r>
            <a:r>
              <a:rPr lang="es-CO" sz="1400" dirty="0"/>
              <a:t>diseño general de planes especiales de apoyo para estudiantes con dificultades en su proceso de aprendizaje</a:t>
            </a:r>
            <a:r>
              <a:rPr lang="es-CO" sz="1400" dirty="0" smtClean="0"/>
              <a:t>.</a:t>
            </a:r>
            <a:endParaRPr lang="es-CO" sz="1400" dirty="0"/>
          </a:p>
          <a:p>
            <a:pPr algn="just"/>
            <a:endParaRPr lang="es-CO" sz="1400" dirty="0"/>
          </a:p>
          <a:p>
            <a:pPr marL="379476" lvl="0" indent="-342900" algn="just">
              <a:buFont typeface="Arial" pitchFamily="34" charset="0"/>
              <a:buChar char="•"/>
            </a:pPr>
            <a:r>
              <a:rPr lang="es-CO" sz="1400" dirty="0"/>
              <a:t>La metodología aplicable a cada una de las áreas, señalando el uso del material didáctico, textos escolares, laboratorios, ayudas audiovisuales, informática educativa o cualquier otro medio que oriente soporte la acción pedagógica</a:t>
            </a:r>
            <a:r>
              <a:rPr lang="es-CO" sz="1400" dirty="0" smtClean="0"/>
              <a:t>.</a:t>
            </a:r>
          </a:p>
          <a:p>
            <a:pPr lvl="0" algn="just"/>
            <a:endParaRPr lang="es-CO" sz="1400" dirty="0" smtClean="0"/>
          </a:p>
          <a:p>
            <a:pPr marL="379476" indent="-342900" algn="just">
              <a:buFont typeface="Arial" pitchFamily="34" charset="0"/>
              <a:buChar char="•"/>
            </a:pPr>
            <a:r>
              <a:rPr lang="es-CO" sz="1400" dirty="0"/>
              <a:t>Indicadores de desempeño y metas de calidad que permitan llevar a cabo la autoevaluación institucional.</a:t>
            </a:r>
          </a:p>
          <a:p>
            <a:pPr marL="379476" lvl="0" indent="-342900" algn="just">
              <a:buFont typeface="Arial" pitchFamily="34" charset="0"/>
              <a:buChar char="•"/>
            </a:pPr>
            <a:endParaRPr lang="es-CO" sz="1400" dirty="0"/>
          </a:p>
        </p:txBody>
      </p:sp>
      <p:sp>
        <p:nvSpPr>
          <p:cNvPr id="2" name="1 Título"/>
          <p:cNvSpPr>
            <a:spLocks noGrp="1"/>
          </p:cNvSpPr>
          <p:nvPr>
            <p:ph type="ctrTitle"/>
          </p:nvPr>
        </p:nvSpPr>
        <p:spPr>
          <a:xfrm>
            <a:off x="755576" y="764704"/>
            <a:ext cx="7772400" cy="672690"/>
          </a:xfrm>
        </p:spPr>
        <p:txBody>
          <a:bodyPr>
            <a:normAutofit/>
          </a:bodyPr>
          <a:lstStyle/>
          <a:p>
            <a:pPr algn="ctr"/>
            <a:r>
              <a:rPr lang="es-CO" dirty="0" smtClean="0"/>
              <a:t>PRELIMINARES </a:t>
            </a:r>
            <a:endParaRPr lang="es-CO" dirty="0"/>
          </a:p>
        </p:txBody>
      </p:sp>
    </p:spTree>
    <p:extLst>
      <p:ext uri="{BB962C8B-B14F-4D97-AF65-F5344CB8AC3E}">
        <p14:creationId xmlns:p14="http://schemas.microsoft.com/office/powerpoint/2010/main" val="2521986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1700808"/>
            <a:ext cx="7416824" cy="4392488"/>
          </a:xfrm>
        </p:spPr>
        <p:txBody>
          <a:bodyPr>
            <a:normAutofit/>
          </a:bodyPr>
          <a:lstStyle/>
          <a:p>
            <a:pPr marL="457200" lvl="0" indent="-457200" algn="just">
              <a:buFont typeface="Arial" pitchFamily="34" charset="0"/>
              <a:buChar char="•"/>
            </a:pPr>
            <a:r>
              <a:rPr lang="es-CO" dirty="0"/>
              <a:t>Adecuar los contenidos a las condiciones específicas del contexto</a:t>
            </a:r>
          </a:p>
          <a:p>
            <a:pPr marL="457200" lvl="0" indent="-457200" algn="just">
              <a:buFont typeface="Arial" pitchFamily="34" charset="0"/>
              <a:buChar char="•"/>
            </a:pPr>
            <a:r>
              <a:rPr lang="es-CO" dirty="0" smtClean="0"/>
              <a:t>Realizar </a:t>
            </a:r>
            <a:r>
              <a:rPr lang="es-CO" dirty="0"/>
              <a:t>la articulación por áreas, niveles y grados teniendo en cuenta el énfasis y la profundización</a:t>
            </a:r>
            <a:r>
              <a:rPr lang="es-CO" dirty="0" smtClean="0"/>
              <a:t>.</a:t>
            </a:r>
            <a:r>
              <a:rPr lang="es-CO" dirty="0"/>
              <a:t> </a:t>
            </a:r>
          </a:p>
          <a:p>
            <a:pPr marL="457200" lvl="0" indent="-457200" algn="just">
              <a:buFont typeface="Arial" pitchFamily="34" charset="0"/>
              <a:buChar char="•"/>
            </a:pPr>
            <a:r>
              <a:rPr lang="es-CO" dirty="0"/>
              <a:t>Definir el modelo pedagógico.</a:t>
            </a:r>
          </a:p>
          <a:p>
            <a:pPr marL="457200" indent="-457200" algn="just">
              <a:buFont typeface="Arial" pitchFamily="34" charset="0"/>
              <a:buChar char="•"/>
            </a:pPr>
            <a:r>
              <a:rPr lang="es-CO" dirty="0"/>
              <a:t> </a:t>
            </a:r>
            <a:r>
              <a:rPr lang="es-CO" dirty="0" smtClean="0"/>
              <a:t>Unificar </a:t>
            </a:r>
            <a:r>
              <a:rPr lang="es-CO" dirty="0"/>
              <a:t>criterios, estrategias y metodologías de trabajos.</a:t>
            </a:r>
          </a:p>
          <a:p>
            <a:pPr marL="457200" lvl="0" indent="-457200" algn="just">
              <a:buFont typeface="Arial" pitchFamily="34" charset="0"/>
              <a:buChar char="•"/>
            </a:pPr>
            <a:r>
              <a:rPr lang="es-CO" dirty="0" smtClean="0"/>
              <a:t>Diseñar </a:t>
            </a:r>
            <a:r>
              <a:rPr lang="es-CO" dirty="0"/>
              <a:t>una estrategia coherente con las problemáticas más influyentes en el rendimiento académico de los estudiantes, intervención de las falencias en lectura y escritura y el fortalecimiento de las expectativas de vida (proyecto de vida).</a:t>
            </a:r>
          </a:p>
          <a:p>
            <a:endParaRPr lang="es-CO" dirty="0"/>
          </a:p>
        </p:txBody>
      </p:sp>
      <p:sp>
        <p:nvSpPr>
          <p:cNvPr id="2" name="1 Título"/>
          <p:cNvSpPr>
            <a:spLocks noGrp="1"/>
          </p:cNvSpPr>
          <p:nvPr>
            <p:ph type="ctrTitle"/>
          </p:nvPr>
        </p:nvSpPr>
        <p:spPr>
          <a:xfrm>
            <a:off x="827584" y="404665"/>
            <a:ext cx="7772400" cy="1152128"/>
          </a:xfrm>
        </p:spPr>
        <p:txBody>
          <a:bodyPr/>
          <a:lstStyle/>
          <a:p>
            <a:r>
              <a:rPr lang="es-CO" dirty="0" smtClean="0"/>
              <a:t>ANTECEDENTES</a:t>
            </a:r>
            <a:endParaRPr lang="es-CO" dirty="0"/>
          </a:p>
        </p:txBody>
      </p:sp>
    </p:spTree>
    <p:extLst>
      <p:ext uri="{BB962C8B-B14F-4D97-AF65-F5344CB8AC3E}">
        <p14:creationId xmlns:p14="http://schemas.microsoft.com/office/powerpoint/2010/main" val="244869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916832"/>
            <a:ext cx="8424936" cy="4464496"/>
          </a:xfrm>
        </p:spPr>
        <p:txBody>
          <a:bodyPr>
            <a:normAutofit/>
          </a:bodyPr>
          <a:lstStyle/>
          <a:p>
            <a:pPr marL="457200" indent="-457200" algn="l">
              <a:buFont typeface="Arial" pitchFamily="34" charset="0"/>
              <a:buChar char="•"/>
            </a:pPr>
            <a:r>
              <a:rPr lang="es-CO" dirty="0" smtClean="0"/>
              <a:t>Trabajar </a:t>
            </a:r>
            <a:r>
              <a:rPr lang="es-CO" dirty="0"/>
              <a:t>en la metodología por proyectos, y en un enfoque por </a:t>
            </a:r>
            <a:r>
              <a:rPr lang="es-CO" dirty="0" smtClean="0"/>
              <a:t>competencias.</a:t>
            </a:r>
          </a:p>
          <a:p>
            <a:pPr marL="457200" indent="-457200" algn="l">
              <a:buFont typeface="Arial" pitchFamily="34" charset="0"/>
              <a:buChar char="•"/>
            </a:pPr>
            <a:r>
              <a:rPr lang="es-CO" dirty="0" smtClean="0"/>
              <a:t>intervención </a:t>
            </a:r>
            <a:r>
              <a:rPr lang="es-CO" dirty="0"/>
              <a:t>inmediata que inciden en el rendimiento de los alumnos? </a:t>
            </a:r>
            <a:endParaRPr lang="es-CO" dirty="0" smtClean="0"/>
          </a:p>
          <a:p>
            <a:pPr marL="877824" lvl="1" indent="-457200" algn="l">
              <a:buFont typeface="Arial" pitchFamily="34" charset="0"/>
              <a:buChar char="•"/>
            </a:pPr>
            <a:r>
              <a:rPr lang="es-CO" dirty="0" smtClean="0"/>
              <a:t>Proyecto </a:t>
            </a:r>
            <a:r>
              <a:rPr lang="es-CO" dirty="0"/>
              <a:t>de </a:t>
            </a:r>
            <a:r>
              <a:rPr lang="es-CO" dirty="0" smtClean="0"/>
              <a:t>vida </a:t>
            </a:r>
          </a:p>
          <a:p>
            <a:pPr marL="877824" lvl="1" indent="-457200" algn="l">
              <a:buFont typeface="Arial" pitchFamily="34" charset="0"/>
              <a:buChar char="•"/>
            </a:pPr>
            <a:r>
              <a:rPr lang="es-CO" dirty="0" smtClean="0"/>
              <a:t>Mejoramiento </a:t>
            </a:r>
            <a:r>
              <a:rPr lang="es-CO" dirty="0"/>
              <a:t>de los resultados de las pruebas de </a:t>
            </a:r>
            <a:r>
              <a:rPr lang="es-CO" dirty="0" smtClean="0"/>
              <a:t>Estado</a:t>
            </a:r>
          </a:p>
          <a:p>
            <a:pPr marL="877824" lvl="1" indent="-457200" algn="l">
              <a:buFont typeface="Arial" pitchFamily="34" charset="0"/>
              <a:buChar char="•"/>
            </a:pPr>
            <a:r>
              <a:rPr lang="es-CO" dirty="0" smtClean="0"/>
              <a:t>Falencias en </a:t>
            </a:r>
            <a:r>
              <a:rPr lang="es-CO" dirty="0"/>
              <a:t>los procesos de lectura y escritura. </a:t>
            </a:r>
          </a:p>
          <a:p>
            <a:endParaRPr lang="es-CO" dirty="0"/>
          </a:p>
        </p:txBody>
      </p:sp>
      <p:sp>
        <p:nvSpPr>
          <p:cNvPr id="2" name="1 Título"/>
          <p:cNvSpPr>
            <a:spLocks noGrp="1"/>
          </p:cNvSpPr>
          <p:nvPr>
            <p:ph type="ctrTitle"/>
          </p:nvPr>
        </p:nvSpPr>
        <p:spPr>
          <a:xfrm>
            <a:off x="467544" y="476672"/>
            <a:ext cx="7772400" cy="960722"/>
          </a:xfrm>
        </p:spPr>
        <p:txBody>
          <a:bodyPr/>
          <a:lstStyle/>
          <a:p>
            <a:pPr algn="ctr"/>
            <a:r>
              <a:rPr lang="es-CO" dirty="0" smtClean="0"/>
              <a:t>COMPROMISOS </a:t>
            </a:r>
            <a:endParaRPr lang="es-CO" dirty="0"/>
          </a:p>
        </p:txBody>
      </p:sp>
    </p:spTree>
    <p:extLst>
      <p:ext uri="{BB962C8B-B14F-4D97-AF65-F5344CB8AC3E}">
        <p14:creationId xmlns:p14="http://schemas.microsoft.com/office/powerpoint/2010/main" val="40404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556792"/>
            <a:ext cx="8424936" cy="4896544"/>
          </a:xfrm>
        </p:spPr>
        <p:txBody>
          <a:bodyPr>
            <a:normAutofit/>
          </a:bodyPr>
          <a:lstStyle/>
          <a:p>
            <a:pPr marL="457200" lvl="0" indent="-457200" algn="just">
              <a:buFont typeface="Arial" pitchFamily="34" charset="0"/>
              <a:buChar char="•"/>
            </a:pPr>
            <a:r>
              <a:rPr lang="es-CO" dirty="0"/>
              <a:t>Un ideal de </a:t>
            </a:r>
            <a:r>
              <a:rPr lang="es-CO" dirty="0" smtClean="0"/>
              <a:t>formación (educación integral) </a:t>
            </a:r>
            <a:endParaRPr lang="es-CO" dirty="0"/>
          </a:p>
          <a:p>
            <a:pPr marL="457200" lvl="0" indent="-457200" algn="just">
              <a:buFont typeface="Arial" pitchFamily="34" charset="0"/>
              <a:buChar char="•"/>
            </a:pPr>
            <a:r>
              <a:rPr lang="es-CO" dirty="0"/>
              <a:t>Un énfasis en </a:t>
            </a:r>
            <a:r>
              <a:rPr lang="es-CO" dirty="0" smtClean="0"/>
              <a:t>Agroambiental y </a:t>
            </a:r>
            <a:r>
              <a:rPr lang="es-CO" dirty="0"/>
              <a:t>una profundización en Cátedra de Estudios </a:t>
            </a:r>
            <a:r>
              <a:rPr lang="es-CO" dirty="0" smtClean="0"/>
              <a:t>Afrocolombianos. </a:t>
            </a:r>
            <a:endParaRPr lang="es-CO" dirty="0"/>
          </a:p>
          <a:p>
            <a:pPr marL="457200" lvl="0" indent="-457200" algn="just">
              <a:buFont typeface="Arial" pitchFamily="34" charset="0"/>
              <a:buChar char="•"/>
            </a:pPr>
            <a:r>
              <a:rPr lang="es-CO" dirty="0"/>
              <a:t>Unas </a:t>
            </a:r>
            <a:r>
              <a:rPr lang="es-CO" dirty="0" smtClean="0"/>
              <a:t>líneas de acción </a:t>
            </a:r>
            <a:r>
              <a:rPr lang="es-CO" dirty="0"/>
              <a:t>o </a:t>
            </a:r>
            <a:r>
              <a:rPr lang="es-CO" dirty="0" smtClean="0"/>
              <a:t>investigación, núcleos </a:t>
            </a:r>
            <a:r>
              <a:rPr lang="es-CO" dirty="0" err="1"/>
              <a:t>problemicos</a:t>
            </a:r>
            <a:r>
              <a:rPr lang="es-CO" dirty="0"/>
              <a:t>, (situaciones que requieren de intervención) inmediata como son Identidad cultural y las problemáticas ambientales.</a:t>
            </a:r>
          </a:p>
          <a:p>
            <a:pPr marL="457200" lvl="0" indent="-457200" algn="just">
              <a:buFont typeface="Arial" pitchFamily="34" charset="0"/>
              <a:buChar char="•"/>
            </a:pPr>
            <a:r>
              <a:rPr lang="es-CO" dirty="0"/>
              <a:t>P</a:t>
            </a:r>
            <a:r>
              <a:rPr lang="es-CO" dirty="0" smtClean="0"/>
              <a:t>royectos </a:t>
            </a:r>
            <a:r>
              <a:rPr lang="es-CO" dirty="0"/>
              <a:t>transversales </a:t>
            </a:r>
            <a:endParaRPr lang="es-CO" dirty="0" smtClean="0"/>
          </a:p>
          <a:p>
            <a:pPr marL="877824" lvl="1" indent="-457200" algn="just">
              <a:buFont typeface="Arial" pitchFamily="34" charset="0"/>
              <a:buChar char="•"/>
            </a:pPr>
            <a:r>
              <a:rPr lang="es-CO" dirty="0" smtClean="0"/>
              <a:t>Educación </a:t>
            </a:r>
            <a:r>
              <a:rPr lang="es-CO" dirty="0"/>
              <a:t>Sexual y salud</a:t>
            </a:r>
          </a:p>
          <a:p>
            <a:pPr marL="877824" lvl="1" indent="-457200" algn="just">
              <a:buFont typeface="Arial" pitchFamily="34" charset="0"/>
              <a:buChar char="•"/>
            </a:pPr>
            <a:r>
              <a:rPr lang="es-CO" dirty="0" smtClean="0"/>
              <a:t>Medio </a:t>
            </a:r>
            <a:r>
              <a:rPr lang="es-CO" dirty="0"/>
              <a:t>ambiente y </a:t>
            </a:r>
            <a:r>
              <a:rPr lang="es-CO" dirty="0" smtClean="0"/>
              <a:t>ornato</a:t>
            </a:r>
          </a:p>
          <a:p>
            <a:pPr marL="877824" lvl="1" indent="-457200" algn="just">
              <a:buFont typeface="Arial" pitchFamily="34" charset="0"/>
              <a:buChar char="•"/>
            </a:pPr>
            <a:r>
              <a:rPr lang="es-CO" dirty="0" smtClean="0"/>
              <a:t>Tiempo </a:t>
            </a:r>
            <a:r>
              <a:rPr lang="es-CO" dirty="0"/>
              <a:t>libre recreación y </a:t>
            </a:r>
            <a:r>
              <a:rPr lang="es-CO" dirty="0" smtClean="0"/>
              <a:t>deporte</a:t>
            </a:r>
          </a:p>
          <a:p>
            <a:pPr marL="877824" lvl="1" indent="-457200" algn="just">
              <a:buFont typeface="Arial" pitchFamily="34" charset="0"/>
              <a:buChar char="•"/>
            </a:pPr>
            <a:r>
              <a:rPr lang="es-CO" dirty="0" smtClean="0"/>
              <a:t>Democracia </a:t>
            </a:r>
            <a:r>
              <a:rPr lang="es-CO" dirty="0"/>
              <a:t>y </a:t>
            </a:r>
            <a:r>
              <a:rPr lang="es-CO" dirty="0" smtClean="0"/>
              <a:t>convivencia</a:t>
            </a:r>
          </a:p>
          <a:p>
            <a:pPr marL="877824" lvl="1" indent="-457200" algn="just">
              <a:buFont typeface="Arial" pitchFamily="34" charset="0"/>
              <a:buChar char="•"/>
            </a:pPr>
            <a:r>
              <a:rPr lang="es-CO" dirty="0" smtClean="0"/>
              <a:t>Cátedra </a:t>
            </a:r>
            <a:r>
              <a:rPr lang="es-CO" dirty="0"/>
              <a:t>de estudios afro </a:t>
            </a:r>
            <a:endParaRPr lang="es-CO" dirty="0" smtClean="0"/>
          </a:p>
          <a:p>
            <a:pPr marL="877824" lvl="1" indent="-457200" algn="just">
              <a:buFont typeface="Arial" pitchFamily="34" charset="0"/>
              <a:buChar char="•"/>
            </a:pPr>
            <a:r>
              <a:rPr lang="es-CO" dirty="0" smtClean="0"/>
              <a:t>Huerta escolar</a:t>
            </a:r>
          </a:p>
          <a:p>
            <a:pPr marL="877824" lvl="1" indent="-457200" algn="just">
              <a:buFont typeface="Arial" pitchFamily="34" charset="0"/>
              <a:buChar char="•"/>
            </a:pPr>
            <a:r>
              <a:rPr lang="es-CO" dirty="0" smtClean="0"/>
              <a:t>Lectura y escritura </a:t>
            </a:r>
          </a:p>
          <a:p>
            <a:pPr marL="877824" lvl="1" indent="-457200" algn="just">
              <a:buFont typeface="Arial" pitchFamily="34" charset="0"/>
              <a:buChar char="•"/>
            </a:pPr>
            <a:endParaRPr lang="es-CO" dirty="0"/>
          </a:p>
          <a:p>
            <a:endParaRPr lang="es-CO" dirty="0"/>
          </a:p>
        </p:txBody>
      </p:sp>
      <p:sp>
        <p:nvSpPr>
          <p:cNvPr id="2" name="1 Título"/>
          <p:cNvSpPr>
            <a:spLocks noGrp="1"/>
          </p:cNvSpPr>
          <p:nvPr>
            <p:ph type="ctrTitle"/>
          </p:nvPr>
        </p:nvSpPr>
        <p:spPr>
          <a:xfrm>
            <a:off x="539552" y="620688"/>
            <a:ext cx="7772400" cy="720080"/>
          </a:xfrm>
        </p:spPr>
        <p:txBody>
          <a:bodyPr>
            <a:normAutofit/>
          </a:bodyPr>
          <a:lstStyle/>
          <a:p>
            <a:pPr algn="ctr"/>
            <a:r>
              <a:rPr lang="es-CO" dirty="0" smtClean="0"/>
              <a:t>FORTALEZAS </a:t>
            </a:r>
            <a:endParaRPr lang="es-CO" dirty="0"/>
          </a:p>
        </p:txBody>
      </p:sp>
    </p:spTree>
    <p:extLst>
      <p:ext uri="{BB962C8B-B14F-4D97-AF65-F5344CB8AC3E}">
        <p14:creationId xmlns:p14="http://schemas.microsoft.com/office/powerpoint/2010/main" val="422856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2636912"/>
            <a:ext cx="7344816" cy="3528392"/>
          </a:xfrm>
        </p:spPr>
        <p:txBody>
          <a:bodyPr>
            <a:normAutofit lnSpcReduction="10000"/>
          </a:bodyPr>
          <a:lstStyle/>
          <a:p>
            <a:pPr algn="just"/>
            <a:r>
              <a:rPr lang="es-CO" sz="2000" dirty="0"/>
              <a:t>En la Institución Educativa Niña María de Caloto Cauca se evidencia ausencia de unidad de criterio entre los docentes en el momento de emplear las estrategias metodológicas en los procesos de enseñanza y de aprendizaje. Aunque muchas de las estrategias que se usan son comunes, no existen criterios unificados que les permitan articular acciones pedagógicas que propenda por la transversalidad del conocimiento.</a:t>
            </a:r>
          </a:p>
          <a:p>
            <a:pPr algn="just"/>
            <a:r>
              <a:rPr lang="es-CO" sz="2000" dirty="0"/>
              <a:t>Esta realidad no contrasta con la concepción tradicional del plan de estudios como enseñanza fragmentada. Por ello, se requiere del diseño de estrategias que propicien unidad de criterios en cuanto al uso de las estrategias metodológicas por parte de los docentes.</a:t>
            </a:r>
          </a:p>
          <a:p>
            <a:endParaRPr lang="es-CO" dirty="0"/>
          </a:p>
        </p:txBody>
      </p:sp>
      <p:sp>
        <p:nvSpPr>
          <p:cNvPr id="2" name="1 Título"/>
          <p:cNvSpPr>
            <a:spLocks noGrp="1"/>
          </p:cNvSpPr>
          <p:nvPr>
            <p:ph type="ctrTitle"/>
          </p:nvPr>
        </p:nvSpPr>
        <p:spPr>
          <a:xfrm>
            <a:off x="611560" y="764704"/>
            <a:ext cx="7772400" cy="1037977"/>
          </a:xfrm>
        </p:spPr>
        <p:txBody>
          <a:bodyPr/>
          <a:lstStyle/>
          <a:p>
            <a:pPr algn="ctr"/>
            <a:r>
              <a:rPr lang="es-CO" dirty="0" smtClean="0"/>
              <a:t>DEFINICIÓN DEL PROBLEMA</a:t>
            </a:r>
            <a:endParaRPr lang="es-CO" dirty="0"/>
          </a:p>
        </p:txBody>
      </p:sp>
    </p:spTree>
    <p:extLst>
      <p:ext uri="{BB962C8B-B14F-4D97-AF65-F5344CB8AC3E}">
        <p14:creationId xmlns:p14="http://schemas.microsoft.com/office/powerpoint/2010/main" val="1887647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772816"/>
            <a:ext cx="8352928" cy="4392488"/>
          </a:xfrm>
        </p:spPr>
        <p:txBody>
          <a:bodyPr>
            <a:normAutofit/>
          </a:bodyPr>
          <a:lstStyle/>
          <a:p>
            <a:pPr marL="457200" lvl="0" indent="-457200" algn="just">
              <a:buFont typeface="Arial" pitchFamily="34" charset="0"/>
              <a:buChar char="•"/>
            </a:pPr>
            <a:r>
              <a:rPr lang="es-CO" dirty="0"/>
              <a:t>I</a:t>
            </a:r>
            <a:r>
              <a:rPr lang="es-CO" dirty="0" smtClean="0"/>
              <a:t>mportancia </a:t>
            </a:r>
            <a:r>
              <a:rPr lang="es-CO" dirty="0"/>
              <a:t>de plantear acciones y estrategias innovadoras, dinámicas, flexibles y participativas que enriquezcan los entornos de enseñanza y de aprendizaje y contribuyan a la organización del currículo para intervenir problemáticas evidentes e incidentes en los procesos escolares.</a:t>
            </a:r>
          </a:p>
          <a:p>
            <a:pPr marL="457200" indent="-457200" algn="just">
              <a:buFont typeface="Arial" pitchFamily="34" charset="0"/>
              <a:buChar char="•"/>
            </a:pPr>
            <a:endParaRPr lang="es-CO" dirty="0"/>
          </a:p>
          <a:p>
            <a:pPr marL="457200" lvl="0" indent="-457200" algn="just">
              <a:buFont typeface="Arial" pitchFamily="34" charset="0"/>
              <a:buChar char="•"/>
            </a:pPr>
            <a:r>
              <a:rPr lang="es-CO" dirty="0"/>
              <a:t>El diseño curricular debe orientar la acción de los formadores (maestros y maestras), acordes con las necesidades y características del proceso formativo en las instituciones.</a:t>
            </a:r>
          </a:p>
          <a:p>
            <a:pPr marL="0" algn="just"/>
            <a:r>
              <a:rPr lang="es-CO" dirty="0"/>
              <a:t> </a:t>
            </a:r>
          </a:p>
          <a:p>
            <a:pPr marL="457200" lvl="0" indent="-457200" algn="just">
              <a:buFont typeface="Arial" pitchFamily="34" charset="0"/>
              <a:buChar char="•"/>
            </a:pPr>
            <a:r>
              <a:rPr lang="es-CO" dirty="0" smtClean="0"/>
              <a:t>Los </a:t>
            </a:r>
            <a:r>
              <a:rPr lang="es-CO" dirty="0"/>
              <a:t>cambios significativos en el proceso escolar deben obedecer a procesos bien formulados, a diseños metodológicos que den respuestas a los problemas educativos y/o pedagógicos partiendo de una verdadera caracterización de las necesidades (contextualización) o revisión histórica, crítica y reflexiva. </a:t>
            </a:r>
          </a:p>
          <a:p>
            <a:endParaRPr lang="es-CO" dirty="0"/>
          </a:p>
        </p:txBody>
      </p:sp>
      <p:sp>
        <p:nvSpPr>
          <p:cNvPr id="2" name="1 Título"/>
          <p:cNvSpPr>
            <a:spLocks noGrp="1"/>
          </p:cNvSpPr>
          <p:nvPr>
            <p:ph type="ctrTitle"/>
          </p:nvPr>
        </p:nvSpPr>
        <p:spPr>
          <a:xfrm>
            <a:off x="683568" y="548680"/>
            <a:ext cx="7772400" cy="1010543"/>
          </a:xfrm>
        </p:spPr>
        <p:txBody>
          <a:bodyPr/>
          <a:lstStyle/>
          <a:p>
            <a:pPr algn="ctr"/>
            <a:r>
              <a:rPr lang="es-CO" dirty="0" smtClean="0"/>
              <a:t>RAZONES </a:t>
            </a:r>
            <a:endParaRPr lang="es-CO" dirty="0"/>
          </a:p>
        </p:txBody>
      </p:sp>
    </p:spTree>
    <p:extLst>
      <p:ext uri="{BB962C8B-B14F-4D97-AF65-F5344CB8AC3E}">
        <p14:creationId xmlns:p14="http://schemas.microsoft.com/office/powerpoint/2010/main" val="2354123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348880"/>
            <a:ext cx="8136904" cy="3744416"/>
          </a:xfrm>
        </p:spPr>
        <p:txBody>
          <a:bodyPr>
            <a:normAutofit/>
          </a:bodyPr>
          <a:lstStyle/>
          <a:p>
            <a:pPr algn="just"/>
            <a:r>
              <a:rPr lang="es-CO" sz="2800" dirty="0"/>
              <a:t>Elaborar el plan de estudio de la institución Educativa Niña María de Caloto Cauca, que permita articular todas las áreas de conocimiento en busca de unificar criterios, estrategias y metodologías de enseñanza para ofrecer una educación de mejor calidad a sus educandos. </a:t>
            </a:r>
          </a:p>
          <a:p>
            <a:endParaRPr lang="es-CO" sz="4800" dirty="0"/>
          </a:p>
        </p:txBody>
      </p:sp>
      <p:sp>
        <p:nvSpPr>
          <p:cNvPr id="2" name="1 Título"/>
          <p:cNvSpPr>
            <a:spLocks noGrp="1"/>
          </p:cNvSpPr>
          <p:nvPr>
            <p:ph type="ctrTitle"/>
          </p:nvPr>
        </p:nvSpPr>
        <p:spPr>
          <a:xfrm>
            <a:off x="611560" y="548681"/>
            <a:ext cx="7772400" cy="1152128"/>
          </a:xfrm>
        </p:spPr>
        <p:txBody>
          <a:bodyPr/>
          <a:lstStyle/>
          <a:p>
            <a:r>
              <a:rPr lang="es-CO" dirty="0" smtClean="0"/>
              <a:t>OBJETIVO GENERAL</a:t>
            </a:r>
            <a:endParaRPr lang="es-CO" dirty="0"/>
          </a:p>
        </p:txBody>
      </p:sp>
    </p:spTree>
    <p:extLst>
      <p:ext uri="{BB962C8B-B14F-4D97-AF65-F5344CB8AC3E}">
        <p14:creationId xmlns:p14="http://schemas.microsoft.com/office/powerpoint/2010/main" val="3581919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126</TotalTime>
  <Words>1633</Words>
  <Application>Microsoft Office PowerPoint</Application>
  <PresentationFormat>Presentación en pantalla (4:3)</PresentationFormat>
  <Paragraphs>327</Paragraphs>
  <Slides>18</Slides>
  <Notes>18</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Horizonte</vt:lpstr>
      <vt:lpstr>PROPUESTA METODOLOGICA PARA LA ELABORACIÓN, ARTICULACIÓN Y TRANSVERSALIZACIÓN DEL PLAN DE ESTUDIOS DE LA INSTITUCIÓN EDUCATIVA NIÑA MARÍA DE CALOTO CUACA </vt:lpstr>
      <vt:lpstr>INTRODUCCIÓN </vt:lpstr>
      <vt:lpstr>PRELIMINARES </vt:lpstr>
      <vt:lpstr>ANTECEDENTES</vt:lpstr>
      <vt:lpstr>COMPROMISOS </vt:lpstr>
      <vt:lpstr>FORTALEZAS </vt:lpstr>
      <vt:lpstr>DEFINICIÓN DEL PROBLEMA</vt:lpstr>
      <vt:lpstr>RAZONES </vt:lpstr>
      <vt:lpstr>OBJETIVO GENERAL</vt:lpstr>
      <vt:lpstr>OBJETIVOS ESPECÍFICOS </vt:lpstr>
      <vt:lpstr>ALCANCES Y LIMITACIONES </vt:lpstr>
      <vt:lpstr>PROCEDIMINETOS </vt:lpstr>
      <vt:lpstr>DESCRIPCIÓN DE ACTIVIDADES </vt:lpstr>
      <vt:lpstr>CRONOGRAMA DE ACTIVIDADES </vt:lpstr>
      <vt:lpstr>Presentación de PowerPoint</vt:lpstr>
      <vt:lpstr>Presentación de PowerPoint</vt:lpstr>
      <vt:lpstr>Presentación de PowerPoint</vt:lpstr>
      <vt:lpstr>ANEXOS </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METODOLOGICA PARA LA ELABORACIÓN, ARTICULACIÓN Y TRANSVERSALIZACIÓN DEL PLAN DE ESTUDIOS DE LA INSTITUCIÓN EDUCATIVA NIÑA MARÍA DE CALOTO CUACA </dc:title>
  <dc:creator>Luffi</dc:creator>
  <cp:lastModifiedBy>Luffi</cp:lastModifiedBy>
  <cp:revision>29</cp:revision>
  <dcterms:created xsi:type="dcterms:W3CDTF">2013-03-14T16:32:32Z</dcterms:created>
  <dcterms:modified xsi:type="dcterms:W3CDTF">2013-03-15T16:35:43Z</dcterms:modified>
</cp:coreProperties>
</file>