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14"/>
  </p:notesMasterIdLst>
  <p:sldIdLst>
    <p:sldId id="256" r:id="rId2"/>
    <p:sldId id="259" r:id="rId3"/>
    <p:sldId id="268" r:id="rId4"/>
    <p:sldId id="269" r:id="rId5"/>
    <p:sldId id="270" r:id="rId6"/>
    <p:sldId id="271" r:id="rId7"/>
    <p:sldId id="272" r:id="rId8"/>
    <p:sldId id="273" r:id="rId9"/>
    <p:sldId id="274" r:id="rId10"/>
    <p:sldId id="275" r:id="rId11"/>
    <p:sldId id="260" r:id="rId12"/>
    <p:sldId id="264"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useTimings="0">
    <p:present/>
    <p:sldRg st="1" end="1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590" autoAdjust="0"/>
  </p:normalViewPr>
  <p:slideViewPr>
    <p:cSldViewPr>
      <p:cViewPr varScale="1">
        <p:scale>
          <a:sx n="71" d="100"/>
          <a:sy n="71" d="100"/>
        </p:scale>
        <p:origin x="-135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1BFAAF-256F-423A-B48B-16DF445B6CC2}" type="datetimeFigureOut">
              <a:rPr lang="es-MX" smtClean="0"/>
              <a:t>23/10/2012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8C7F0-9D5F-440F-AED0-06269E993059}" type="slidenum">
              <a:rPr lang="es-MX" smtClean="0"/>
              <a:t>‹Nº›</a:t>
            </a:fld>
            <a:endParaRPr lang="es-MX"/>
          </a:p>
        </p:txBody>
      </p:sp>
    </p:spTree>
    <p:extLst>
      <p:ext uri="{BB962C8B-B14F-4D97-AF65-F5344CB8AC3E}">
        <p14:creationId xmlns:p14="http://schemas.microsoft.com/office/powerpoint/2010/main" val="2985126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10</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11</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12</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6</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7</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8</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8848C7F0-9D5F-440F-AED0-06269E993059}" type="slidenum">
              <a:rPr lang="es-MX" smtClean="0"/>
              <a:t>9</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4B63C1-7DC4-4364-87CD-E0EF8A85D00C}" type="slidenum">
              <a:rPr lang="es-ES" smtClean="0"/>
              <a:pPr/>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4B63C1-7DC4-4364-87CD-E0EF8A85D00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4B63C1-7DC4-4364-87CD-E0EF8A85D00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4B63C1-7DC4-4364-87CD-E0EF8A85D00C}" type="slidenum">
              <a:rPr lang="es-ES" smtClean="0"/>
              <a:pPr/>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4B63C1-7DC4-4364-87CD-E0EF8A85D00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4B63C1-7DC4-4364-87CD-E0EF8A85D00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54B63C1-7DC4-4364-87CD-E0EF8A85D00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54B63C1-7DC4-4364-87CD-E0EF8A85D00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54B63C1-7DC4-4364-87CD-E0EF8A85D00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4B63C1-7DC4-4364-87CD-E0EF8A85D00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9568921-8763-48AB-B3C1-2CB6D173840A}" type="datetimeFigureOut">
              <a:rPr lang="es-ES" smtClean="0"/>
              <a:pPr/>
              <a:t>23/10/2012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4B63C1-7DC4-4364-87CD-E0EF8A85D00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99568921-8763-48AB-B3C1-2CB6D173840A}" type="datetimeFigureOut">
              <a:rPr lang="es-ES" smtClean="0"/>
              <a:pPr/>
              <a:t>23/10/2012</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54B63C1-7DC4-4364-87CD-E0EF8A85D00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7.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8640"/>
            <a:ext cx="3552056" cy="26640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088" y="116632"/>
            <a:ext cx="3619908"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10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5696" y="3140968"/>
            <a:ext cx="5472608" cy="3532320"/>
          </a:xfrm>
          <a:prstGeom prst="rect">
            <a:avLst/>
          </a:prstGeom>
        </p:spPr>
      </p:pic>
    </p:spTree>
    <p:custDataLst>
      <p:tags r:id="rId1"/>
    </p:custDataLst>
    <p:extLst>
      <p:ext uri="{BB962C8B-B14F-4D97-AF65-F5344CB8AC3E}">
        <p14:creationId xmlns:p14="http://schemas.microsoft.com/office/powerpoint/2010/main" val="28800464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8000" r="-8000"/>
          </a:stretch>
        </a:blipFill>
        <a:effectLst/>
      </p:bgPr>
    </p:bg>
    <p:spTree>
      <p:nvGrpSpPr>
        <p:cNvPr id="1" name=""/>
        <p:cNvGrpSpPr/>
        <p:nvPr/>
      </p:nvGrpSpPr>
      <p:grpSpPr>
        <a:xfrm>
          <a:off x="0" y="0"/>
          <a:ext cx="0" cy="0"/>
          <a:chOff x="0" y="0"/>
          <a:chExt cx="0" cy="0"/>
        </a:xfrm>
      </p:grpSpPr>
      <p:pic>
        <p:nvPicPr>
          <p:cNvPr id="40" name="39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7664" y="836712"/>
            <a:ext cx="5832648" cy="5832648"/>
          </a:xfrm>
          <a:prstGeom prst="rect">
            <a:avLst/>
          </a:prstGeom>
        </p:spPr>
      </p:pic>
    </p:spTree>
    <p:custDataLst>
      <p:tags r:id="rId1"/>
    </p:custDataLst>
    <p:extLst>
      <p:ext uri="{BB962C8B-B14F-4D97-AF65-F5344CB8AC3E}">
        <p14:creationId xmlns:p14="http://schemas.microsoft.com/office/powerpoint/2010/main" val="1555984077"/>
      </p:ext>
    </p:extLst>
  </p:cSld>
  <p:clrMapOvr>
    <a:masterClrMapping/>
  </p:clrMapOvr>
  <mc:AlternateContent xmlns:mc="http://schemas.openxmlformats.org/markup-compatibility/2006" xmlns:p14="http://schemas.microsoft.com/office/powerpoint/2010/main">
    <mc:Choice Requires="p14">
      <p:transition spd="slow" p14:dur="2000" advTm="8820"/>
    </mc:Choice>
    <mc:Fallback xmlns="">
      <p:transition spd="slow" advTm="88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0" y="4149080"/>
            <a:ext cx="2908449" cy="23760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n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33" y="0"/>
            <a:ext cx="1872208" cy="175632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rot="20838624">
            <a:off x="917356" y="2017380"/>
            <a:ext cx="3084171" cy="1815882"/>
          </a:xfrm>
          <a:prstGeom prst="rect">
            <a:avLst/>
          </a:prstGeom>
          <a:noFill/>
        </p:spPr>
        <p:txBody>
          <a:bodyPr wrap="square" rtlCol="0">
            <a:spAutoFit/>
          </a:bodyPr>
          <a:lstStyle/>
          <a:p>
            <a:r>
              <a:rPr lang="es-ES" dirty="0" smtClean="0"/>
              <a:t> </a:t>
            </a:r>
            <a:r>
              <a:rPr lang="es-ES" sz="2800" dirty="0" smtClean="0">
                <a:solidFill>
                  <a:srgbClr val="FF0000"/>
                </a:solidFill>
              </a:rPr>
              <a:t>Naturales: Es como un  esqueleto , el tronco de un  árbol  estalactitas , etc. </a:t>
            </a:r>
          </a:p>
        </p:txBody>
      </p:sp>
      <p:sp>
        <p:nvSpPr>
          <p:cNvPr id="6" name="5 CuadroTexto"/>
          <p:cNvSpPr txBox="1"/>
          <p:nvPr/>
        </p:nvSpPr>
        <p:spPr>
          <a:xfrm rot="730515">
            <a:off x="4903092" y="1985520"/>
            <a:ext cx="2893594" cy="1815882"/>
          </a:xfrm>
          <a:prstGeom prst="rect">
            <a:avLst/>
          </a:prstGeom>
          <a:noFill/>
        </p:spPr>
        <p:txBody>
          <a:bodyPr wrap="square" rtlCol="0">
            <a:spAutoFit/>
          </a:bodyPr>
          <a:lstStyle/>
          <a:p>
            <a:pPr algn="r"/>
            <a:r>
              <a:rPr lang="es-ES" sz="2800" dirty="0" smtClean="0">
                <a:solidFill>
                  <a:srgbClr val="FF0000"/>
                </a:solidFill>
              </a:rPr>
              <a:t>Artificiales: Son todas aquellas que ha construido el hombre </a:t>
            </a:r>
            <a:endParaRPr lang="es-ES" sz="2800" dirty="0">
              <a:solidFill>
                <a:srgbClr val="FF0000"/>
              </a:solidFill>
            </a:endParaRPr>
          </a:p>
        </p:txBody>
      </p:sp>
      <p:pic>
        <p:nvPicPr>
          <p:cNvPr id="7" name="Imagen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5407" y="4149080"/>
            <a:ext cx="3008593" cy="2360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7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0312" y="70194"/>
            <a:ext cx="1638177" cy="1773439"/>
          </a:xfrm>
          <a:prstGeom prst="rect">
            <a:avLst/>
          </a:prstGeom>
          <a:ln>
            <a:noFill/>
          </a:ln>
          <a:effectLst>
            <a:softEdge rad="112500"/>
          </a:effectLst>
        </p:spPr>
      </p:pic>
      <p:sp>
        <p:nvSpPr>
          <p:cNvPr id="9" name="8 Rectángulo"/>
          <p:cNvSpPr/>
          <p:nvPr/>
        </p:nvSpPr>
        <p:spPr>
          <a:xfrm>
            <a:off x="1835696" y="23374"/>
            <a:ext cx="5816905" cy="2585323"/>
          </a:xfrm>
          <a:prstGeom prst="rect">
            <a:avLst/>
          </a:prstGeom>
          <a:noFill/>
        </p:spPr>
        <p:txBody>
          <a:bodyPr wrap="square" lIns="91440" tIns="45720" rIns="91440" bIns="45720">
            <a:spAutoFit/>
          </a:bodyPr>
          <a:lstStyle/>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Principales tipos</a:t>
            </a:r>
          </a:p>
          <a:p>
            <a:pPr algn="ctr"/>
            <a:r>
              <a:rPr lang="es-E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 estructuras </a:t>
            </a:r>
          </a:p>
          <a:p>
            <a:pPr algn="ct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ustDataLst>
      <p:tags r:id="rId1"/>
    </p:custDataLst>
    <p:extLst>
      <p:ext uri="{BB962C8B-B14F-4D97-AF65-F5344CB8AC3E}">
        <p14:creationId xmlns:p14="http://schemas.microsoft.com/office/powerpoint/2010/main" val="3350056224"/>
      </p:ext>
    </p:extLst>
  </p:cSld>
  <p:clrMapOvr>
    <a:masterClrMapping/>
  </p:clrMapOvr>
  <mc:AlternateContent xmlns:mc="http://schemas.openxmlformats.org/markup-compatibility/2006" xmlns:p14="http://schemas.microsoft.com/office/powerpoint/2010/main">
    <mc:Choice Requires="p14">
      <p:transition spd="slow" p14:dur="2000" advTm="15566"/>
    </mc:Choice>
    <mc:Fallback xmlns="">
      <p:transition spd="slow" advTm="155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9"/>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xplosión 2"/>
          <p:cNvSpPr/>
          <p:nvPr/>
        </p:nvSpPr>
        <p:spPr>
          <a:xfrm>
            <a:off x="143944" y="-85745"/>
            <a:ext cx="5400600" cy="4032448"/>
          </a:xfrm>
          <a:prstGeom prst="irregularSeal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475656" y="1268760"/>
            <a:ext cx="4392488" cy="1323439"/>
          </a:xfrm>
          <a:prstGeom prst="rect">
            <a:avLst/>
          </a:prstGeom>
          <a:noFill/>
        </p:spPr>
        <p:txBody>
          <a:bodyPr wrap="square" rtlCol="0">
            <a:spAutoFit/>
          </a:bodyPr>
          <a:lstStyle/>
          <a:p>
            <a:r>
              <a:rPr lang="es-ES" sz="4000" dirty="0" smtClean="0">
                <a:solidFill>
                  <a:srgbClr val="FF0000"/>
                </a:solidFill>
                <a:latin typeface="Comic Sans MS" pitchFamily="66" charset="0"/>
              </a:rPr>
              <a:t>Lo que yo </a:t>
            </a:r>
          </a:p>
          <a:p>
            <a:r>
              <a:rPr lang="es-ES" sz="4000" dirty="0" smtClean="0">
                <a:solidFill>
                  <a:srgbClr val="FF0000"/>
                </a:solidFill>
                <a:latin typeface="Comic Sans MS" pitchFamily="66" charset="0"/>
              </a:rPr>
              <a:t>elegí fue  </a:t>
            </a:r>
            <a:endParaRPr lang="es-ES" sz="4000" dirty="0">
              <a:solidFill>
                <a:srgbClr val="FF0000"/>
              </a:solidFill>
              <a:latin typeface="Comic Sans MS" pitchFamily="66" charset="0"/>
            </a:endParaRPr>
          </a:p>
        </p:txBody>
      </p:sp>
      <p:sp>
        <p:nvSpPr>
          <p:cNvPr id="6" name="5 Rectángulo"/>
          <p:cNvSpPr/>
          <p:nvPr/>
        </p:nvSpPr>
        <p:spPr>
          <a:xfrm>
            <a:off x="3563888" y="3401710"/>
            <a:ext cx="5277406" cy="2554545"/>
          </a:xfrm>
          <a:prstGeom prst="rect">
            <a:avLst/>
          </a:prstGeom>
          <a:noFill/>
        </p:spPr>
        <p:txBody>
          <a:bodyPr wrap="none" lIns="91440" tIns="45720" rIns="91440" bIns="45720">
            <a:spAutoFit/>
          </a:bodyPr>
          <a:lstStyle/>
          <a:p>
            <a:pPr algn="ctr"/>
            <a:r>
              <a:rPr lang="es-E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radley Hand ITC" pitchFamily="66" charset="0"/>
              </a:rPr>
              <a:t>Estructuras</a:t>
            </a:r>
          </a:p>
          <a:p>
            <a:pPr algn="ctr"/>
            <a:r>
              <a:rPr lang="es-E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radley Hand ITC" pitchFamily="66" charset="0"/>
              </a:rPr>
              <a:t> de barcos </a:t>
            </a:r>
            <a:endParaRPr lang="es-ES" sz="8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Bradley Hand ITC" pitchFamily="66" charset="0"/>
            </a:endParaRPr>
          </a:p>
        </p:txBody>
      </p:sp>
      <p:pic>
        <p:nvPicPr>
          <p:cNvPr id="7" name="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149080"/>
            <a:ext cx="3566434" cy="25202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070" y="229626"/>
            <a:ext cx="3553224" cy="34017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781867633"/>
      </p:ext>
    </p:extLst>
  </p:cSld>
  <p:clrMapOvr>
    <a:masterClrMapping/>
  </p:clrMapOvr>
  <mc:AlternateContent xmlns:mc="http://schemas.openxmlformats.org/markup-compatibility/2006" xmlns:p14="http://schemas.microsoft.com/office/powerpoint/2010/main">
    <mc:Choice Requires="p14">
      <p:transition spd="slow" p14:dur="2000" advTm="2099"/>
    </mc:Choice>
    <mc:Fallback xmlns="">
      <p:transition spd="slow" advTm="209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71671" y="188640"/>
            <a:ext cx="6343403" cy="1754326"/>
          </a:xfrm>
          <a:prstGeom prst="rect">
            <a:avLst/>
          </a:prstGeom>
          <a:noFill/>
        </p:spPr>
        <p:txBody>
          <a:bodyPr wrap="none" lIns="91440" tIns="45720" rIns="91440" bIns="45720">
            <a:spAutoFit/>
          </a:bodyPr>
          <a:lstStyle/>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¿¿¿Para que sirven </a:t>
            </a:r>
          </a:p>
          <a:p>
            <a:pPr algn="ctr"/>
            <a:r>
              <a:rPr lang="es-E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las estructuras ???</a:t>
            </a:r>
            <a:endParaRPr lang="es-E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5" name="4 CuadroTexto"/>
          <p:cNvSpPr txBox="1"/>
          <p:nvPr/>
        </p:nvSpPr>
        <p:spPr>
          <a:xfrm rot="21410857">
            <a:off x="170512" y="2091530"/>
            <a:ext cx="5472608" cy="2523768"/>
          </a:xfrm>
          <a:prstGeom prst="rect">
            <a:avLst/>
          </a:prstGeom>
          <a:noFill/>
        </p:spPr>
        <p:txBody>
          <a:bodyPr wrap="square" rtlCol="0">
            <a:spAutoFit/>
          </a:bodyPr>
          <a:lstStyle/>
          <a:p>
            <a:r>
              <a:rPr lang="es-ES" sz="2800" dirty="0" smtClean="0">
                <a:solidFill>
                  <a:schemeClr val="accent1">
                    <a:lumMod val="75000"/>
                  </a:schemeClr>
                </a:solidFill>
                <a:latin typeface="Comic Sans MS" pitchFamily="66" charset="0"/>
              </a:rPr>
              <a:t>La estructura que construye  el hombre tiene una finalidad determinada para la que ha sido pensada , diseñada y finalmente   construida  </a:t>
            </a:r>
          </a:p>
          <a:p>
            <a:endParaRPr lang="es-ES" dirty="0"/>
          </a:p>
        </p:txBody>
      </p:sp>
      <p:sp>
        <p:nvSpPr>
          <p:cNvPr id="7" name="6 CuadroTexto"/>
          <p:cNvSpPr txBox="1"/>
          <p:nvPr/>
        </p:nvSpPr>
        <p:spPr>
          <a:xfrm rot="21437071">
            <a:off x="3663677" y="4048246"/>
            <a:ext cx="5179307" cy="2246769"/>
          </a:xfrm>
          <a:prstGeom prst="rect">
            <a:avLst/>
          </a:prstGeom>
          <a:noFill/>
        </p:spPr>
        <p:txBody>
          <a:bodyPr wrap="square" rtlCol="0">
            <a:spAutoFit/>
          </a:bodyPr>
          <a:lstStyle/>
          <a:p>
            <a:r>
              <a:rPr lang="es-ES" sz="2800" dirty="0" smtClean="0">
                <a:solidFill>
                  <a:schemeClr val="accent1">
                    <a:lumMod val="75000"/>
                  </a:schemeClr>
                </a:solidFill>
                <a:latin typeface="Comic Sans MS" pitchFamily="66" charset="0"/>
              </a:rPr>
              <a:t>Soportar peso :  es el de sostener cualquier  otro elemento, son los pilares , las vigas , estanterías , torres , patas de una mesa etc</a:t>
            </a:r>
            <a:r>
              <a:rPr lang="es-ES" sz="2800" dirty="0" smtClean="0"/>
              <a:t>. </a:t>
            </a:r>
          </a:p>
        </p:txBody>
      </p:sp>
      <p:pic>
        <p:nvPicPr>
          <p:cNvPr id="6" name="Imagen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509120"/>
            <a:ext cx="2664296" cy="221120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2" name="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1159" y="2021279"/>
            <a:ext cx="2422139" cy="18855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3057970087"/>
      </p:ext>
    </p:extLst>
  </p:cSld>
  <p:clrMapOvr>
    <a:masterClrMapping/>
  </p:clrMapOvr>
  <mc:AlternateContent xmlns:mc="http://schemas.openxmlformats.org/markup-compatibility/2006" xmlns:p14="http://schemas.microsoft.com/office/powerpoint/2010/main">
    <mc:Choice Requires="p14">
      <p:transition spd="slow" p14:dur="2000" advTm="18398"/>
    </mc:Choice>
    <mc:Fallback xmlns="">
      <p:transition spd="slow" advTm="1839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80110" y="30171"/>
            <a:ext cx="8537915" cy="2585323"/>
          </a:xfrm>
          <a:prstGeom prst="rect">
            <a:avLst/>
          </a:prstGeom>
          <a:noFill/>
        </p:spPr>
        <p:txBody>
          <a:bodyPr wrap="none" lIns="91440" tIns="45720" rIns="91440" bIns="45720">
            <a:spAutoFit/>
          </a:bodyPr>
          <a:lstStyle/>
          <a:p>
            <a:pPr algn="ctr"/>
            <a:r>
              <a:rPr lang="es-E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
            </a: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Esfuerzos que soportan los </a:t>
            </a:r>
          </a:p>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elementos que componen</a:t>
            </a:r>
          </a:p>
          <a:p>
            <a:pPr algn="ctr"/>
            <a:r>
              <a:rPr lang="es-ES" sz="5400" b="1" cap="none"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las estructuras!!</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
        <p:nvSpPr>
          <p:cNvPr id="5" name="4 Rectángulo"/>
          <p:cNvSpPr/>
          <p:nvPr/>
        </p:nvSpPr>
        <p:spPr>
          <a:xfrm>
            <a:off x="395536" y="2924945"/>
            <a:ext cx="7488832" cy="3108543"/>
          </a:xfrm>
          <a:prstGeom prst="rect">
            <a:avLst/>
          </a:prstGeom>
        </p:spPr>
        <p:txBody>
          <a:bodyPr wrap="square">
            <a:spAutoFit/>
          </a:bodyPr>
          <a:lstStyle/>
          <a:p>
            <a:r>
              <a:rPr lang="es-ES" sz="2800" dirty="0">
                <a:solidFill>
                  <a:srgbClr val="FF0000"/>
                </a:solidFill>
              </a:rPr>
              <a:t>Al construir una estructura se necesita tanto un diseño adecuado como unos elementos que sean capaces de soportar las fuerzas, cargas y acciones a las que va a estar </a:t>
            </a:r>
            <a:r>
              <a:rPr lang="es-ES" sz="2800" dirty="0" smtClean="0">
                <a:solidFill>
                  <a:srgbClr val="FF0000"/>
                </a:solidFill>
              </a:rPr>
              <a:t>sometida</a:t>
            </a:r>
          </a:p>
          <a:p>
            <a:endParaRPr lang="es-ES" sz="2800" dirty="0">
              <a:solidFill>
                <a:srgbClr val="FF0000"/>
              </a:solidFill>
            </a:endParaRPr>
          </a:p>
          <a:p>
            <a:r>
              <a:rPr lang="es-ES" sz="2800" dirty="0" smtClean="0">
                <a:solidFill>
                  <a:srgbClr val="FF0000"/>
                </a:solidFill>
              </a:rPr>
              <a:t>								</a:t>
            </a:r>
            <a:endParaRPr lang="es-ES" sz="2400" dirty="0">
              <a:solidFill>
                <a:srgbClr val="FF0000"/>
              </a:solidFill>
            </a:endParaRPr>
          </a:p>
        </p:txBody>
      </p:sp>
      <p:sp>
        <p:nvSpPr>
          <p:cNvPr id="6" name="5 CuadroTexto"/>
          <p:cNvSpPr txBox="1"/>
          <p:nvPr/>
        </p:nvSpPr>
        <p:spPr>
          <a:xfrm>
            <a:off x="5110121" y="4797152"/>
            <a:ext cx="3707904" cy="1015663"/>
          </a:xfrm>
          <a:prstGeom prst="rect">
            <a:avLst/>
          </a:prstGeom>
          <a:noFill/>
        </p:spPr>
        <p:txBody>
          <a:bodyPr wrap="square" rtlCol="0">
            <a:spAutoFit/>
          </a:bodyPr>
          <a:lstStyle/>
          <a:p>
            <a:r>
              <a:rPr lang="es-ES" sz="2000" dirty="0">
                <a:solidFill>
                  <a:srgbClr val="FF0000"/>
                </a:solidFill>
                <a:latin typeface="Bradley Hand ITC" pitchFamily="66" charset="0"/>
              </a:rPr>
              <a:t>Los tipos de esfuerzos que deben soportar los diferentes elementos de las estructuras son: </a:t>
            </a:r>
          </a:p>
        </p:txBody>
      </p:sp>
      <p:sp>
        <p:nvSpPr>
          <p:cNvPr id="7" name="6 Flecha abajo"/>
          <p:cNvSpPr/>
          <p:nvPr/>
        </p:nvSpPr>
        <p:spPr>
          <a:xfrm>
            <a:off x="8172400" y="5589240"/>
            <a:ext cx="792088" cy="11521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Tree>
    <p:custDataLst>
      <p:tags r:id="rId1"/>
    </p:custDataLst>
    <p:extLst>
      <p:ext uri="{BB962C8B-B14F-4D97-AF65-F5344CB8AC3E}">
        <p14:creationId xmlns:p14="http://schemas.microsoft.com/office/powerpoint/2010/main" val="295783055"/>
      </p:ext>
    </p:extLst>
  </p:cSld>
  <p:clrMapOvr>
    <a:masterClrMapping/>
  </p:clrMapOvr>
  <mc:AlternateContent xmlns:mc="http://schemas.openxmlformats.org/markup-compatibility/2006" xmlns:p14="http://schemas.microsoft.com/office/powerpoint/2010/main">
    <mc:Choice Requires="p14">
      <p:transition spd="slow" p14:dur="2000" advTm="21662"/>
    </mc:Choice>
    <mc:Fallback xmlns="">
      <p:transition spd="slow" advTm="216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7"/>
                                        </p:tgtEl>
                                      </p:cBhvr>
                                    </p:animEffect>
                                    <p:anim calcmode="lin" valueType="num">
                                      <p:cBhvr>
                                        <p:cTn id="23" dur="1000"/>
                                        <p:tgtEl>
                                          <p:spTgt spid="7"/>
                                        </p:tgtEl>
                                        <p:attrNameLst>
                                          <p:attrName>ppt_x</p:attrName>
                                        </p:attrNameLst>
                                      </p:cBhvr>
                                      <p:tavLst>
                                        <p:tav tm="0">
                                          <p:val>
                                            <p:strVal val="ppt_x"/>
                                          </p:val>
                                        </p:tav>
                                        <p:tav tm="100000">
                                          <p:val>
                                            <p:strVal val="ppt_x"/>
                                          </p:val>
                                        </p:tav>
                                      </p:tavLst>
                                    </p:anim>
                                    <p:anim calcmode="lin" valueType="num">
                                      <p:cBhvr>
                                        <p:cTn id="24" dur="1000"/>
                                        <p:tgtEl>
                                          <p:spTgt spid="7"/>
                                        </p:tgtEl>
                                        <p:attrNameLst>
                                          <p:attrName>ppt_y</p:attrName>
                                        </p:attrNameLst>
                                      </p:cBhvr>
                                      <p:tavLst>
                                        <p:tav tm="0">
                                          <p:val>
                                            <p:strVal val="ppt_y"/>
                                          </p:val>
                                        </p:tav>
                                        <p:tav tm="100000">
                                          <p:val>
                                            <p:strVal val="ppt_y+.1"/>
                                          </p:val>
                                        </p:tav>
                                      </p:tavLst>
                                    </p:anim>
                                    <p:set>
                                      <p:cBhvr>
                                        <p:cTn id="25"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60648"/>
            <a:ext cx="5886400" cy="2862322"/>
          </a:xfrm>
          <a:prstGeom prst="rect">
            <a:avLst/>
          </a:prstGeom>
        </p:spPr>
        <p:txBody>
          <a:bodyPr wrap="square">
            <a:spAutoFit/>
          </a:bodyPr>
          <a:lstStyle/>
          <a:p>
            <a:r>
              <a:rPr lang="es-ES" sz="3600" dirty="0">
                <a:latin typeface="Bradley Hand ITC" pitchFamily="66" charset="0"/>
              </a:rPr>
              <a:t>Tracción. </a:t>
            </a:r>
            <a:r>
              <a:rPr lang="es-ES" sz="2400" dirty="0">
                <a:solidFill>
                  <a:srgbClr val="7030A0"/>
                </a:solidFill>
                <a:latin typeface="Comic Sans MS" pitchFamily="66" charset="0"/>
              </a:rPr>
              <a:t>Hace que se separen entre sí las distintas partículas que componen una pieza, tendiendo a alargarla. Por ejemplo, cuando se cuelga de una cadena una lámpara, la cadena queda sometida a un esfuerzo de tracción, tendiendo a aumentar su longitud.</a:t>
            </a:r>
          </a:p>
        </p:txBody>
      </p:sp>
      <p:sp>
        <p:nvSpPr>
          <p:cNvPr id="5" name="4 Rectángulo"/>
          <p:cNvSpPr/>
          <p:nvPr/>
        </p:nvSpPr>
        <p:spPr>
          <a:xfrm>
            <a:off x="2286000" y="3105835"/>
            <a:ext cx="4572000" cy="646331"/>
          </a:xfrm>
          <a:prstGeom prst="rect">
            <a:avLst/>
          </a:prstGeom>
        </p:spPr>
        <p:txBody>
          <a:bodyPr>
            <a:spAutoFit/>
          </a:bodyPr>
          <a:lstStyle/>
          <a:p>
            <a:endParaRPr lang="es-ES" dirty="0"/>
          </a:p>
          <a:p>
            <a:endParaRPr lang="es-ES" dirty="0"/>
          </a:p>
        </p:txBody>
      </p:sp>
      <p:sp>
        <p:nvSpPr>
          <p:cNvPr id="6" name="5 Rectángulo"/>
          <p:cNvSpPr/>
          <p:nvPr/>
        </p:nvSpPr>
        <p:spPr>
          <a:xfrm>
            <a:off x="2286000" y="3105835"/>
            <a:ext cx="4572000" cy="646331"/>
          </a:xfrm>
          <a:prstGeom prst="rect">
            <a:avLst/>
          </a:prstGeom>
        </p:spPr>
        <p:txBody>
          <a:bodyPr>
            <a:spAutoFit/>
          </a:bodyPr>
          <a:lstStyle/>
          <a:p>
            <a:endParaRPr lang="es-ES" dirty="0"/>
          </a:p>
          <a:p>
            <a:endParaRPr lang="es-ES" dirty="0"/>
          </a:p>
        </p:txBody>
      </p:sp>
      <p:pic>
        <p:nvPicPr>
          <p:cNvPr id="1026" name="Imagen 2" descr="http://thales.cica.es/rd/Recursos/rd99/ed99-0053-02/imagenes_estruc/estruc3_1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6608" y="280991"/>
            <a:ext cx="831856" cy="28248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7" name="Imagen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296249"/>
            <a:ext cx="831558" cy="28267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7" name="6 CuadroTexto"/>
          <p:cNvSpPr txBox="1"/>
          <p:nvPr/>
        </p:nvSpPr>
        <p:spPr>
          <a:xfrm>
            <a:off x="3113584" y="3401689"/>
            <a:ext cx="6030416" cy="3139321"/>
          </a:xfrm>
          <a:prstGeom prst="rect">
            <a:avLst/>
          </a:prstGeom>
          <a:noFill/>
        </p:spPr>
        <p:txBody>
          <a:bodyPr wrap="square" rtlCol="0">
            <a:spAutoFit/>
          </a:bodyPr>
          <a:lstStyle/>
          <a:p>
            <a:r>
              <a:rPr lang="es-ES" sz="3600" dirty="0">
                <a:latin typeface="Bradley Hand ITC" pitchFamily="66" charset="0"/>
              </a:rPr>
              <a:t>Compresión. </a:t>
            </a:r>
            <a:r>
              <a:rPr lang="es-ES" sz="2400" dirty="0">
                <a:solidFill>
                  <a:srgbClr val="7030A0"/>
                </a:solidFill>
                <a:latin typeface="Comic Sans MS" pitchFamily="66" charset="0"/>
              </a:rPr>
              <a:t>Hace que se aproximen las diferentes partículas de un material, tendiendo a producir acortamientos o aplastamientos. Cuando nos sentamos en una silla, sometemos a las patas a un esfuerzo de compresión, con lo que tiende a disminuir su altura. </a:t>
            </a:r>
          </a:p>
          <a:p>
            <a:endParaRPr lang="es-ES" dirty="0"/>
          </a:p>
        </p:txBody>
      </p:sp>
      <p:pic>
        <p:nvPicPr>
          <p:cNvPr id="1029" name="Imagen 5" descr="http://thales.cica.es/rd/Recursos/rd99/ed99-0053-02/imagenes_estruc/estruc3_1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3435552"/>
            <a:ext cx="843508" cy="28644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3" name="Imagen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536" y="3429000"/>
            <a:ext cx="864096" cy="293732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10" name="9 Flecha abajo"/>
          <p:cNvSpPr/>
          <p:nvPr/>
        </p:nvSpPr>
        <p:spPr>
          <a:xfrm>
            <a:off x="8532440" y="5661248"/>
            <a:ext cx="611560" cy="119675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7030A0"/>
              </a:solidFill>
            </a:endParaRPr>
          </a:p>
        </p:txBody>
      </p:sp>
    </p:spTree>
    <p:custDataLst>
      <p:tags r:id="rId1"/>
    </p:custDataLst>
    <p:extLst>
      <p:ext uri="{BB962C8B-B14F-4D97-AF65-F5344CB8AC3E}">
        <p14:creationId xmlns:p14="http://schemas.microsoft.com/office/powerpoint/2010/main" val="3396391929"/>
      </p:ext>
    </p:extLst>
  </p:cSld>
  <p:clrMapOvr>
    <a:masterClrMapping/>
  </p:clrMapOvr>
  <mc:AlternateContent xmlns:mc="http://schemas.openxmlformats.org/markup-compatibility/2006" xmlns:p14="http://schemas.microsoft.com/office/powerpoint/2010/main">
    <mc:Choice Requires="p14">
      <p:transition spd="slow" p14:dur="2000" advTm="20209"/>
    </mc:Choice>
    <mc:Fallback xmlns="">
      <p:transition spd="slow" advTm="202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fade">
                                      <p:cBhvr>
                                        <p:cTn id="33" dur="1000"/>
                                        <p:tgtEl>
                                          <p:spTgt spid="1029"/>
                                        </p:tgtEl>
                                      </p:cBhvr>
                                    </p:animEffect>
                                    <p:anim calcmode="lin" valueType="num">
                                      <p:cBhvr>
                                        <p:cTn id="34" dur="1000" fill="hold"/>
                                        <p:tgtEl>
                                          <p:spTgt spid="1029"/>
                                        </p:tgtEl>
                                        <p:attrNameLst>
                                          <p:attrName>ppt_x</p:attrName>
                                        </p:attrNameLst>
                                      </p:cBhvr>
                                      <p:tavLst>
                                        <p:tav tm="0">
                                          <p:val>
                                            <p:strVal val="#ppt_x"/>
                                          </p:val>
                                        </p:tav>
                                        <p:tav tm="100000">
                                          <p:val>
                                            <p:strVal val="#ppt_x"/>
                                          </p:val>
                                        </p:tav>
                                      </p:tavLst>
                                    </p:anim>
                                    <p:anim calcmode="lin" valueType="num">
                                      <p:cBhvr>
                                        <p:cTn id="35"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heel(1)">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0" nodeType="clickEffect">
                                  <p:stCondLst>
                                    <p:cond delay="0"/>
                                  </p:stCondLst>
                                  <p:childTnLst>
                                    <p:anim calcmode="lin" valueType="num">
                                      <p:cBhvr additive="base">
                                        <p:cTn id="44" dur="500"/>
                                        <p:tgtEl>
                                          <p:spTgt spid="10"/>
                                        </p:tgtEl>
                                        <p:attrNameLst>
                                          <p:attrName>ppt_x</p:attrName>
                                        </p:attrNameLst>
                                      </p:cBhvr>
                                      <p:tavLst>
                                        <p:tav tm="0">
                                          <p:val>
                                            <p:strVal val="ppt_x"/>
                                          </p:val>
                                        </p:tav>
                                        <p:tav tm="100000">
                                          <p:val>
                                            <p:strVal val="ppt_x"/>
                                          </p:val>
                                        </p:tav>
                                      </p:tavLst>
                                    </p:anim>
                                    <p:anim calcmode="lin" valueType="num">
                                      <p:cBhvr additive="base">
                                        <p:cTn id="45" dur="500"/>
                                        <p:tgtEl>
                                          <p:spTgt spid="10"/>
                                        </p:tgtEl>
                                        <p:attrNameLst>
                                          <p:attrName>ppt_y</p:attrName>
                                        </p:attrNameLst>
                                      </p:cBhvr>
                                      <p:tavLst>
                                        <p:tav tm="0">
                                          <p:val>
                                            <p:strVal val="ppt_y"/>
                                          </p:val>
                                        </p:tav>
                                        <p:tav tm="100000">
                                          <p:val>
                                            <p:strVal val="1+ppt_h/2"/>
                                          </p:val>
                                        </p:tav>
                                      </p:tavLst>
                                    </p:anim>
                                    <p:set>
                                      <p:cBhvr>
                                        <p:cTn id="46"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27275"/>
            <a:ext cx="8784976" cy="3139321"/>
          </a:xfrm>
          <a:prstGeom prst="rect">
            <a:avLst/>
          </a:prstGeom>
        </p:spPr>
        <p:txBody>
          <a:bodyPr wrap="square">
            <a:spAutoFit/>
          </a:bodyPr>
          <a:lstStyle/>
          <a:p>
            <a:r>
              <a:rPr lang="es-ES" sz="3600" dirty="0">
                <a:latin typeface="Bradley Hand ITC" pitchFamily="66" charset="0"/>
              </a:rPr>
              <a:t>Flexión</a:t>
            </a:r>
            <a:r>
              <a:rPr lang="es-ES" dirty="0"/>
              <a:t>. </a:t>
            </a:r>
            <a:r>
              <a:rPr lang="es-ES" sz="2400" dirty="0">
                <a:solidFill>
                  <a:srgbClr val="7030A0"/>
                </a:solidFill>
                <a:latin typeface="Comic Sans MS" pitchFamily="66" charset="0"/>
              </a:rPr>
              <a:t>Es una combinación de compresión y de tracción. Mientras que las fibras superiores de la pieza sometida a un esfuerzo de flexión se alargan, las inferiores se acortan, o viceversa. Al saltar en la tabla del trampolín de una piscina, la tabla se flexiona. También se flexiona un panel de una estantería cuando se carga de libros o la barra donde se cuelgan las perchas en los armarios. </a:t>
            </a:r>
          </a:p>
          <a:p>
            <a:endParaRPr lang="es-ES" dirty="0"/>
          </a:p>
        </p:txBody>
      </p:sp>
      <p:pic>
        <p:nvPicPr>
          <p:cNvPr id="2050" name="Imagen 2" descr="http://thales.cica.es/rd/Recursos/rd99/ed99-0053-02/imagenes_estruc/estruc3_3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852936"/>
            <a:ext cx="1815203" cy="9284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1" name="Imagen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4" y="2852936"/>
            <a:ext cx="1868758" cy="9549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50494" y="3789040"/>
            <a:ext cx="8800129" cy="1754326"/>
          </a:xfrm>
          <a:prstGeom prst="rect">
            <a:avLst/>
          </a:prstGeom>
        </p:spPr>
        <p:txBody>
          <a:bodyPr wrap="square">
            <a:spAutoFit/>
          </a:bodyPr>
          <a:lstStyle/>
          <a:p>
            <a:r>
              <a:rPr lang="es-ES" sz="3600" dirty="0" smtClean="0">
                <a:latin typeface="Bradley Hand ITC" pitchFamily="66" charset="0"/>
              </a:rPr>
              <a:t>Torsión</a:t>
            </a:r>
            <a:r>
              <a:rPr lang="es-ES" dirty="0"/>
              <a:t>. </a:t>
            </a:r>
            <a:r>
              <a:rPr lang="es-ES" sz="2400" dirty="0">
                <a:solidFill>
                  <a:srgbClr val="7030A0"/>
                </a:solidFill>
                <a:latin typeface="Comic Sans MS" pitchFamily="66" charset="0"/>
              </a:rPr>
              <a:t>Las fuerzas de torsión son las que hacen que una pieza tienda a retorcerse sobre su eje central. Están sometidos a esfuerzos de torsión los ejes, las manivelas y los cigüeñales. </a:t>
            </a:r>
          </a:p>
        </p:txBody>
      </p:sp>
      <p:pic>
        <p:nvPicPr>
          <p:cNvPr id="2053" name="Imagen 5" descr="http://thales.cica.es/rd/Recursos/rd99/ed99-0053-02/imagenes_estruc/estruc3_4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5157192"/>
            <a:ext cx="1647825" cy="1362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4" name="Imagen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712" y="5229200"/>
            <a:ext cx="1646237" cy="1358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Flecha abajo"/>
          <p:cNvSpPr/>
          <p:nvPr/>
        </p:nvSpPr>
        <p:spPr>
          <a:xfrm>
            <a:off x="8244408" y="5229200"/>
            <a:ext cx="720080" cy="14401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extLst>
      <p:ext uri="{BB962C8B-B14F-4D97-AF65-F5344CB8AC3E}">
        <p14:creationId xmlns:p14="http://schemas.microsoft.com/office/powerpoint/2010/main" val="1490368506"/>
      </p:ext>
    </p:extLst>
  </p:cSld>
  <p:clrMapOvr>
    <a:masterClrMapping/>
  </p:clrMapOvr>
  <mc:AlternateContent xmlns:mc="http://schemas.openxmlformats.org/markup-compatibility/2006" xmlns:p14="http://schemas.microsoft.com/office/powerpoint/2010/main">
    <mc:Choice Requires="p14">
      <p:transition spd="slow" p14:dur="2000" advTm="17920"/>
    </mc:Choice>
    <mc:Fallback xmlns="">
      <p:transition spd="slow" advTm="179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anim calcmode="lin" valueType="num">
                                      <p:cBhvr>
                                        <p:cTn id="8" dur="2000" fill="hold"/>
                                        <p:tgtEl>
                                          <p:spTgt spid="2051"/>
                                        </p:tgtEl>
                                        <p:attrNameLst>
                                          <p:attrName>ppt_w</p:attrName>
                                        </p:attrNameLst>
                                      </p:cBhvr>
                                      <p:tavLst>
                                        <p:tav tm="0" fmla="#ppt_w*sin(2.5*pi*$)">
                                          <p:val>
                                            <p:fltVal val="0"/>
                                          </p:val>
                                        </p:tav>
                                        <p:tav tm="100000">
                                          <p:val>
                                            <p:fltVal val="1"/>
                                          </p:val>
                                        </p:tav>
                                      </p:tavLst>
                                    </p:anim>
                                    <p:anim calcmode="lin" valueType="num">
                                      <p:cBhvr>
                                        <p:cTn id="9" dur="20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2000"/>
                                        <p:tgtEl>
                                          <p:spTgt spid="2050"/>
                                        </p:tgtEl>
                                      </p:cBhvr>
                                    </p:animEffect>
                                    <p:anim calcmode="lin" valueType="num">
                                      <p:cBhvr>
                                        <p:cTn id="15" dur="2000" fill="hold"/>
                                        <p:tgtEl>
                                          <p:spTgt spid="2050"/>
                                        </p:tgtEl>
                                        <p:attrNameLst>
                                          <p:attrName>ppt_w</p:attrName>
                                        </p:attrNameLst>
                                      </p:cBhvr>
                                      <p:tavLst>
                                        <p:tav tm="0" fmla="#ppt_w*sin(2.5*pi*$)">
                                          <p:val>
                                            <p:fltVal val="0"/>
                                          </p:val>
                                        </p:tav>
                                        <p:tav tm="100000">
                                          <p:val>
                                            <p:fltVal val="1"/>
                                          </p:val>
                                        </p:tav>
                                      </p:tavLst>
                                    </p:anim>
                                    <p:anim calcmode="lin" valueType="num">
                                      <p:cBhvr>
                                        <p:cTn id="16"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2054"/>
                                        </p:tgtEl>
                                        <p:attrNameLst>
                                          <p:attrName>style.visibility</p:attrName>
                                        </p:attrNameLst>
                                      </p:cBhvr>
                                      <p:to>
                                        <p:strVal val="visible"/>
                                      </p:to>
                                    </p:set>
                                    <p:animEffect transition="in" filter="fade">
                                      <p:cBhvr>
                                        <p:cTn id="26" dur="2000"/>
                                        <p:tgtEl>
                                          <p:spTgt spid="2054"/>
                                        </p:tgtEl>
                                      </p:cBhvr>
                                    </p:animEffect>
                                    <p:anim calcmode="lin" valueType="num">
                                      <p:cBhvr>
                                        <p:cTn id="27" dur="2000" fill="hold"/>
                                        <p:tgtEl>
                                          <p:spTgt spid="2054"/>
                                        </p:tgtEl>
                                        <p:attrNameLst>
                                          <p:attrName>ppt_w</p:attrName>
                                        </p:attrNameLst>
                                      </p:cBhvr>
                                      <p:tavLst>
                                        <p:tav tm="0" fmla="#ppt_w*sin(2.5*pi*$)">
                                          <p:val>
                                            <p:fltVal val="0"/>
                                          </p:val>
                                        </p:tav>
                                        <p:tav tm="100000">
                                          <p:val>
                                            <p:fltVal val="1"/>
                                          </p:val>
                                        </p:tav>
                                      </p:tavLst>
                                    </p:anim>
                                    <p:anim calcmode="lin" valueType="num">
                                      <p:cBhvr>
                                        <p:cTn id="28" dur="2000" fill="hold"/>
                                        <p:tgtEl>
                                          <p:spTgt spid="2054"/>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2053"/>
                                        </p:tgtEl>
                                        <p:attrNameLst>
                                          <p:attrName>style.visibility</p:attrName>
                                        </p:attrNameLst>
                                      </p:cBhvr>
                                      <p:to>
                                        <p:strVal val="visible"/>
                                      </p:to>
                                    </p:set>
                                    <p:animEffect transition="in" filter="fade">
                                      <p:cBhvr>
                                        <p:cTn id="33" dur="2000"/>
                                        <p:tgtEl>
                                          <p:spTgt spid="2053"/>
                                        </p:tgtEl>
                                      </p:cBhvr>
                                    </p:animEffect>
                                    <p:anim calcmode="lin" valueType="num">
                                      <p:cBhvr>
                                        <p:cTn id="34" dur="2000" fill="hold"/>
                                        <p:tgtEl>
                                          <p:spTgt spid="2053"/>
                                        </p:tgtEl>
                                        <p:attrNameLst>
                                          <p:attrName>ppt_w</p:attrName>
                                        </p:attrNameLst>
                                      </p:cBhvr>
                                      <p:tavLst>
                                        <p:tav tm="0" fmla="#ppt_w*sin(2.5*pi*$)">
                                          <p:val>
                                            <p:fltVal val="0"/>
                                          </p:val>
                                        </p:tav>
                                        <p:tav tm="100000">
                                          <p:val>
                                            <p:fltVal val="1"/>
                                          </p:val>
                                        </p:tav>
                                      </p:tavLst>
                                    </p:anim>
                                    <p:anim calcmode="lin" valueType="num">
                                      <p:cBhvr>
                                        <p:cTn id="35" dur="2000" fill="hold"/>
                                        <p:tgtEl>
                                          <p:spTgt spid="205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500"/>
                                        <p:tgtEl>
                                          <p:spTgt spid="7"/>
                                        </p:tgtEl>
                                        <p:attrNameLst>
                                          <p:attrName>ppt_x</p:attrName>
                                        </p:attrNameLst>
                                      </p:cBhvr>
                                      <p:tavLst>
                                        <p:tav tm="0">
                                          <p:val>
                                            <p:strVal val="ppt_x"/>
                                          </p:val>
                                        </p:tav>
                                        <p:tav tm="100000">
                                          <p:val>
                                            <p:strVal val="ppt_x"/>
                                          </p:val>
                                        </p:tav>
                                      </p:tavLst>
                                    </p:anim>
                                    <p:anim calcmode="lin" valueType="num">
                                      <p:cBhvr additive="base">
                                        <p:cTn id="47" dur="500"/>
                                        <p:tgtEl>
                                          <p:spTgt spid="7"/>
                                        </p:tgtEl>
                                        <p:attrNameLst>
                                          <p:attrName>ppt_y</p:attrName>
                                        </p:attrNameLst>
                                      </p:cBhvr>
                                      <p:tavLst>
                                        <p:tav tm="0">
                                          <p:val>
                                            <p:strVal val="ppt_y"/>
                                          </p:val>
                                        </p:tav>
                                        <p:tav tm="100000">
                                          <p:val>
                                            <p:strVal val="1+ppt_h/2"/>
                                          </p:val>
                                        </p:tav>
                                      </p:tavLst>
                                    </p:anim>
                                    <p:set>
                                      <p:cBhvr>
                                        <p:cTn id="4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548680"/>
            <a:ext cx="8892480" cy="2862322"/>
          </a:xfrm>
          <a:prstGeom prst="rect">
            <a:avLst/>
          </a:prstGeom>
        </p:spPr>
        <p:txBody>
          <a:bodyPr wrap="square">
            <a:spAutoFit/>
          </a:bodyPr>
          <a:lstStyle/>
          <a:p>
            <a:r>
              <a:rPr lang="es-ES" sz="3600" dirty="0">
                <a:latin typeface="Bradley Hand ITC" pitchFamily="66" charset="0"/>
              </a:rPr>
              <a:t>Cizallamiento o cortadura</a:t>
            </a:r>
            <a:r>
              <a:rPr lang="es-ES" dirty="0"/>
              <a:t>. </a:t>
            </a:r>
            <a:r>
              <a:rPr lang="es-ES" sz="2400" dirty="0">
                <a:solidFill>
                  <a:srgbClr val="7030A0"/>
                </a:solidFill>
                <a:latin typeface="Comic Sans MS" pitchFamily="66" charset="0"/>
              </a:rPr>
              <a:t>Se produce cuando se aplican fuerzas perpendiculares a la pieza, haciendo que las partículas del material tiendan a resbalar o desplazarse las unas sobre las otras. Al cortar con unas tijeras un papel estamos provocando que unas partículas tiendan a deslizarse sobre otras. Los puntos sobre los que apoyan las vigas están sometidos a cizallamiento.</a:t>
            </a:r>
          </a:p>
        </p:txBody>
      </p:sp>
      <p:pic>
        <p:nvPicPr>
          <p:cNvPr id="3074" name="Imagen 2" descr="http://thales.cica.es/rd/Recursos/rd99/ed99-0053-02/imagenes_estruc/estruc3_2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3861048"/>
            <a:ext cx="1800200" cy="23541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6" name="Imagen 4" descr="http://thales.cica.es/rd/Recursos/rd99/ed99-0053-02/imagenes_estruc/estruc3_2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3789040"/>
            <a:ext cx="1817143" cy="23762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94323345"/>
      </p:ext>
    </p:extLst>
  </p:cSld>
  <p:clrMapOvr>
    <a:masterClrMapping/>
  </p:clrMapOvr>
  <mc:AlternateContent xmlns:mc="http://schemas.openxmlformats.org/markup-compatibility/2006" xmlns:p14="http://schemas.microsoft.com/office/powerpoint/2010/main">
    <mc:Choice Requires="p14">
      <p:transition spd="slow" p14:dur="2000" advTm="7708"/>
    </mc:Choice>
    <mc:Fallback xmlns="">
      <p:transition spd="slow" advTm="77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3076"/>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strips(downLeft)">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09489" y="188640"/>
            <a:ext cx="7378943" cy="1754326"/>
          </a:xfrm>
          <a:prstGeom prst="rect">
            <a:avLst/>
          </a:prstGeom>
          <a:noFill/>
        </p:spPr>
        <p:txBody>
          <a:bodyPr wrap="none" lIns="91440" tIns="45720" rIns="91440" bIns="45720">
            <a:spAutoFit/>
          </a:bodyPr>
          <a:lstStyle/>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Elementos fundamentales </a:t>
            </a:r>
          </a:p>
          <a:p>
            <a:pPr algn="ctr"/>
            <a:r>
              <a:rPr lang="es-E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de la estructura </a:t>
            </a:r>
            <a:endParaRPr lang="es-E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5" name="4 Rectángulo"/>
          <p:cNvSpPr/>
          <p:nvPr/>
        </p:nvSpPr>
        <p:spPr>
          <a:xfrm>
            <a:off x="323528" y="2126870"/>
            <a:ext cx="7632848" cy="4339650"/>
          </a:xfrm>
          <a:prstGeom prst="rect">
            <a:avLst/>
          </a:prstGeom>
        </p:spPr>
        <p:txBody>
          <a:bodyPr wrap="square">
            <a:spAutoFit/>
          </a:bodyPr>
          <a:lstStyle/>
          <a:p>
            <a:r>
              <a:rPr lang="es-ES" sz="3600" b="1" dirty="0">
                <a:latin typeface="Bradley Hand ITC" pitchFamily="66" charset="0"/>
              </a:rPr>
              <a:t>Pilares y columnas:</a:t>
            </a:r>
            <a:r>
              <a:rPr lang="es-ES" sz="2400" dirty="0">
                <a:solidFill>
                  <a:srgbClr val="7030A0"/>
                </a:solidFill>
                <a:latin typeface="Comic Sans MS" pitchFamily="66" charset="0"/>
              </a:rPr>
              <a:t> </a:t>
            </a:r>
            <a:r>
              <a:rPr lang="es-ES" sz="2400" dirty="0" smtClean="0">
                <a:solidFill>
                  <a:srgbClr val="7030A0"/>
                </a:solidFill>
                <a:latin typeface="Comic Sans MS" pitchFamily="66" charset="0"/>
              </a:rPr>
              <a:t>Es </a:t>
            </a:r>
            <a:r>
              <a:rPr lang="es-ES" sz="2400" dirty="0">
                <a:solidFill>
                  <a:srgbClr val="7030A0"/>
                </a:solidFill>
                <a:latin typeface="Comic Sans MS" pitchFamily="66" charset="0"/>
              </a:rPr>
              <a:t>una barra apoyada verticalmente, cuya función es la de soportar cargas o el peso de otras partes de la estructura. Los principales esfuerzos que soporta son de compresión y pandeo. También se le denomina poste, columna, etc. Los materiales de los que está construido son muy diversos, desde la madera al hormigón armado, pasando por el acero, ladrillos, mármol, etc. Suelen ser de forma geométrica regular (cuadrada o rectangular) y las columnas suelen ser de sección circular.</a:t>
            </a:r>
          </a:p>
        </p:txBody>
      </p:sp>
      <p:sp>
        <p:nvSpPr>
          <p:cNvPr id="6" name="5 Flecha abajo"/>
          <p:cNvSpPr/>
          <p:nvPr/>
        </p:nvSpPr>
        <p:spPr>
          <a:xfrm>
            <a:off x="8172400" y="5157192"/>
            <a:ext cx="864096" cy="158417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ustDataLst>
      <p:tags r:id="rId1"/>
    </p:custDataLst>
    <p:extLst>
      <p:ext uri="{BB962C8B-B14F-4D97-AF65-F5344CB8AC3E}">
        <p14:creationId xmlns:p14="http://schemas.microsoft.com/office/powerpoint/2010/main" val="320700569"/>
      </p:ext>
    </p:extLst>
  </p:cSld>
  <p:clrMapOvr>
    <a:masterClrMapping/>
  </p:clrMapOvr>
  <mc:AlternateContent xmlns:mc="http://schemas.openxmlformats.org/markup-compatibility/2006" xmlns:p14="http://schemas.microsoft.com/office/powerpoint/2010/main">
    <mc:Choice Requires="p14">
      <p:transition spd="slow" p14:dur="2000" advTm="25158"/>
    </mc:Choice>
    <mc:Fallback xmlns="">
      <p:transition spd="slow" advTm="251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6"/>
                                        </p:tgtEl>
                                        <p:attrNameLst>
                                          <p:attrName>ppt_x</p:attrName>
                                        </p:attrNameLst>
                                      </p:cBhvr>
                                      <p:tavLst>
                                        <p:tav tm="0">
                                          <p:val>
                                            <p:strVal val="ppt_x"/>
                                          </p:val>
                                        </p:tav>
                                        <p:tav tm="100000">
                                          <p:val>
                                            <p:strVal val="ppt_x"/>
                                          </p:val>
                                        </p:tav>
                                      </p:tavLst>
                                    </p:anim>
                                    <p:anim calcmode="lin" valueType="num">
                                      <p:cBhvr additive="base">
                                        <p:cTn id="20" dur="500"/>
                                        <p:tgtEl>
                                          <p:spTgt spid="6"/>
                                        </p:tgtEl>
                                        <p:attrNameLst>
                                          <p:attrName>ppt_y</p:attrName>
                                        </p:attrNameLst>
                                      </p:cBhvr>
                                      <p:tavLst>
                                        <p:tav tm="0">
                                          <p:val>
                                            <p:strVal val="ppt_y"/>
                                          </p:val>
                                        </p:tav>
                                        <p:tav tm="100000">
                                          <p:val>
                                            <p:strVal val="1+ppt_h/2"/>
                                          </p:val>
                                        </p:tav>
                                      </p:tavLst>
                                    </p:anim>
                                    <p:set>
                                      <p:cBhvr>
                                        <p:cTn id="2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rot="21373133">
            <a:off x="583367" y="618892"/>
            <a:ext cx="3646234" cy="5816977"/>
          </a:xfrm>
          <a:prstGeom prst="rect">
            <a:avLst/>
          </a:prstGeom>
        </p:spPr>
        <p:txBody>
          <a:bodyPr wrap="square">
            <a:spAutoFit/>
          </a:bodyPr>
          <a:lstStyle/>
          <a:p>
            <a:r>
              <a:rPr lang="es-ES" sz="3600" dirty="0">
                <a:latin typeface="Bradley Hand ITC" pitchFamily="66" charset="0"/>
              </a:rPr>
              <a:t>Vigas y viguetas</a:t>
            </a:r>
            <a:r>
              <a:rPr lang="es-ES" sz="3600" dirty="0"/>
              <a:t>:  </a:t>
            </a:r>
            <a:r>
              <a:rPr lang="es-ES" sz="2800" dirty="0">
                <a:solidFill>
                  <a:srgbClr val="7030A0"/>
                </a:solidFill>
                <a:latin typeface="Comic Sans MS" pitchFamily="66" charset="0"/>
              </a:rPr>
              <a:t>es una pieza o barra horizontal, con una determinada forma en función del esfuerzo que soporta. Forma parte de los forjados de las construcciones. Están sometidas a esfuerzos de flexión.</a:t>
            </a:r>
          </a:p>
        </p:txBody>
      </p:sp>
      <p:sp>
        <p:nvSpPr>
          <p:cNvPr id="8" name="7 Flecha abajo"/>
          <p:cNvSpPr/>
          <p:nvPr/>
        </p:nvSpPr>
        <p:spPr>
          <a:xfrm>
            <a:off x="8316416" y="5381627"/>
            <a:ext cx="611560" cy="13407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rot="21414940">
            <a:off x="4730715" y="602498"/>
            <a:ext cx="3759239" cy="5016758"/>
          </a:xfrm>
          <a:prstGeom prst="rect">
            <a:avLst/>
          </a:prstGeom>
        </p:spPr>
        <p:txBody>
          <a:bodyPr wrap="square">
            <a:spAutoFit/>
          </a:bodyPr>
          <a:lstStyle/>
          <a:p>
            <a:r>
              <a:rPr lang="es-ES" sz="4000" dirty="0">
                <a:latin typeface="Bradley Hand ITC" pitchFamily="66" charset="0"/>
              </a:rPr>
              <a:t>Forjado</a:t>
            </a:r>
            <a:r>
              <a:rPr lang="es-ES" sz="4000" dirty="0"/>
              <a:t>: </a:t>
            </a:r>
            <a:r>
              <a:rPr lang="es-ES" sz="2800" dirty="0">
                <a:solidFill>
                  <a:srgbClr val="7030A0"/>
                </a:solidFill>
                <a:latin typeface="Comic Sans MS" pitchFamily="66" charset="0"/>
              </a:rPr>
              <a:t>es la estructura horizontal (o con una pequeña inclinación), formada por el conjunto vigas, viguetas, bovedillas, hormigón y solería, que nos sirve de techo (si hay una planta superior), y de suelo.</a:t>
            </a:r>
          </a:p>
        </p:txBody>
      </p:sp>
    </p:spTree>
    <p:custDataLst>
      <p:tags r:id="rId1"/>
    </p:custDataLst>
    <p:extLst>
      <p:ext uri="{BB962C8B-B14F-4D97-AF65-F5344CB8AC3E}">
        <p14:creationId xmlns:p14="http://schemas.microsoft.com/office/powerpoint/2010/main" val="2220565803"/>
      </p:ext>
    </p:extLst>
  </p:cSld>
  <p:clrMapOvr>
    <a:masterClrMapping/>
  </p:clrMapOvr>
  <mc:AlternateContent xmlns:mc="http://schemas.openxmlformats.org/markup-compatibility/2006" xmlns:p14="http://schemas.microsoft.com/office/powerpoint/2010/main">
    <mc:Choice Requires="p14">
      <p:transition spd="slow" p14:dur="2000" advTm="25888"/>
    </mc:Choice>
    <mc:Fallback xmlns="">
      <p:transition spd="slow" advTm="25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8"/>
                                        </p:tgtEl>
                                        <p:attrNameLst>
                                          <p:attrName>ppt_x</p:attrName>
                                        </p:attrNameLst>
                                      </p:cBhvr>
                                      <p:tavLst>
                                        <p:tav tm="0">
                                          <p:val>
                                            <p:strVal val="ppt_x"/>
                                          </p:val>
                                        </p:tav>
                                        <p:tav tm="100000">
                                          <p:val>
                                            <p:strVal val="ppt_x"/>
                                          </p:val>
                                        </p:tav>
                                      </p:tavLst>
                                    </p:anim>
                                    <p:anim calcmode="lin" valueType="num">
                                      <p:cBhvr additive="base">
                                        <p:cTn id="43" dur="500"/>
                                        <p:tgtEl>
                                          <p:spTgt spid="8"/>
                                        </p:tgtEl>
                                        <p:attrNameLst>
                                          <p:attrName>ppt_y</p:attrName>
                                        </p:attrNameLst>
                                      </p:cBhvr>
                                      <p:tavLst>
                                        <p:tav tm="0">
                                          <p:val>
                                            <p:strVal val="ppt_y"/>
                                          </p:val>
                                        </p:tav>
                                        <p:tav tm="100000">
                                          <p:val>
                                            <p:strVal val="1+ppt_h/2"/>
                                          </p:val>
                                        </p:tav>
                                      </p:tavLst>
                                    </p:anim>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1824" y="381"/>
            <a:ext cx="8280920" cy="646331"/>
          </a:xfrm>
          <a:prstGeom prst="rect">
            <a:avLst/>
          </a:prstGeom>
        </p:spPr>
        <p:txBody>
          <a:bodyPr wrap="square">
            <a:spAutoFit/>
          </a:bodyPr>
          <a:lstStyle/>
          <a:p>
            <a:endParaRPr lang="es-ES" dirty="0"/>
          </a:p>
          <a:p>
            <a:r>
              <a:rPr lang="es-ES" dirty="0"/>
              <a:t> </a:t>
            </a:r>
          </a:p>
        </p:txBody>
      </p:sp>
      <p:sp>
        <p:nvSpPr>
          <p:cNvPr id="5" name="4 Rectángulo"/>
          <p:cNvSpPr/>
          <p:nvPr/>
        </p:nvSpPr>
        <p:spPr>
          <a:xfrm>
            <a:off x="293984" y="617622"/>
            <a:ext cx="7992888" cy="3046988"/>
          </a:xfrm>
          <a:prstGeom prst="rect">
            <a:avLst/>
          </a:prstGeom>
        </p:spPr>
        <p:txBody>
          <a:bodyPr wrap="square">
            <a:spAutoFit/>
          </a:bodyPr>
          <a:lstStyle/>
          <a:p>
            <a:r>
              <a:rPr lang="es-ES" sz="3600" dirty="0" smtClean="0">
                <a:latin typeface="Bradley Hand ITC" pitchFamily="66" charset="0"/>
              </a:rPr>
              <a:t>Cimientos: </a:t>
            </a:r>
            <a:r>
              <a:rPr lang="es-ES" sz="2400" dirty="0" smtClean="0">
                <a:solidFill>
                  <a:srgbClr val="7030A0"/>
                </a:solidFill>
                <a:latin typeface="Comic Sans MS" pitchFamily="66" charset="0"/>
              </a:rPr>
              <a:t>es el elemento encargado de soportar y repartir en la tierra todo el paso de la estructura, impidiendo que ésta sufra movimientos importantes. Normalmente soporta esfuerzos de compresión. los materiales de los que se compone son hormigón armado, hierro, acero, etc.</a:t>
            </a:r>
          </a:p>
          <a:p>
            <a:endParaRPr lang="es-ES" dirty="0" smtClean="0"/>
          </a:p>
          <a:p>
            <a:r>
              <a:rPr lang="es-ES" dirty="0" smtClean="0"/>
              <a:t> </a:t>
            </a:r>
            <a:endParaRPr lang="es-ES" dirty="0"/>
          </a:p>
        </p:txBody>
      </p:sp>
      <p:sp>
        <p:nvSpPr>
          <p:cNvPr id="6" name="5 Rectángulo"/>
          <p:cNvSpPr/>
          <p:nvPr/>
        </p:nvSpPr>
        <p:spPr>
          <a:xfrm>
            <a:off x="275311" y="3721882"/>
            <a:ext cx="8640960" cy="3046988"/>
          </a:xfrm>
          <a:prstGeom prst="rect">
            <a:avLst/>
          </a:prstGeom>
        </p:spPr>
        <p:txBody>
          <a:bodyPr wrap="square">
            <a:spAutoFit/>
          </a:bodyPr>
          <a:lstStyle/>
          <a:p>
            <a:r>
              <a:rPr lang="es-ES" sz="3600" dirty="0">
                <a:latin typeface="Bradley Hand ITC" pitchFamily="66" charset="0"/>
              </a:rPr>
              <a:t>Tirantes</a:t>
            </a:r>
            <a:r>
              <a:rPr lang="es-ES" dirty="0"/>
              <a:t>: </a:t>
            </a:r>
            <a:r>
              <a:rPr lang="es-ES" sz="2400" dirty="0">
                <a:solidFill>
                  <a:srgbClr val="7030A0"/>
                </a:solidFill>
                <a:latin typeface="Comic Sans MS" pitchFamily="66" charset="0"/>
              </a:rPr>
              <a:t>es un elemento constructivo que está sometido principalmente a esfuerzos  de tracción. Otras denominaciones que recibe según las aplicaciones son: riostra, cable, tornapunta y tensor. Algunos materiales que se usan para fabricarlos son cuerdas, cables de acero, </a:t>
            </a:r>
            <a:r>
              <a:rPr lang="es-ES" sz="2400" dirty="0" smtClean="0">
                <a:solidFill>
                  <a:srgbClr val="7030A0"/>
                </a:solidFill>
                <a:latin typeface="Comic Sans MS" pitchFamily="66" charset="0"/>
              </a:rPr>
              <a:t>cadenas y listones </a:t>
            </a:r>
            <a:r>
              <a:rPr lang="es-ES" sz="2400" dirty="0">
                <a:solidFill>
                  <a:srgbClr val="7030A0"/>
                </a:solidFill>
                <a:latin typeface="Comic Sans MS" pitchFamily="66" charset="0"/>
              </a:rPr>
              <a:t>de madera...</a:t>
            </a:r>
          </a:p>
          <a:p>
            <a:endParaRPr lang="es-ES" dirty="0"/>
          </a:p>
          <a:p>
            <a:r>
              <a:rPr lang="es-ES" dirty="0"/>
              <a:t> </a:t>
            </a:r>
          </a:p>
        </p:txBody>
      </p:sp>
    </p:spTree>
    <p:custDataLst>
      <p:tags r:id="rId1"/>
    </p:custDataLst>
    <p:extLst>
      <p:ext uri="{BB962C8B-B14F-4D97-AF65-F5344CB8AC3E}">
        <p14:creationId xmlns:p14="http://schemas.microsoft.com/office/powerpoint/2010/main" val="1489827891"/>
      </p:ext>
    </p:extLst>
  </p:cSld>
  <p:clrMapOvr>
    <a:masterClrMapping/>
  </p:clrMapOvr>
  <mc:AlternateContent xmlns:mc="http://schemas.openxmlformats.org/markup-compatibility/2006" xmlns:p14="http://schemas.microsoft.com/office/powerpoint/2010/main">
    <mc:Choice Requires="p14">
      <p:transition spd="slow" p14:dur="2000" advTm="26913"/>
    </mc:Choice>
    <mc:Fallback xmlns="">
      <p:transition spd="slow" advTm="26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5|0|0"/>
</p:tagLst>
</file>

<file path=ppt/tags/tag10.xml><?xml version="1.0" encoding="utf-8"?>
<p:tagLst xmlns:a="http://schemas.openxmlformats.org/drawingml/2006/main" xmlns:r="http://schemas.openxmlformats.org/officeDocument/2006/relationships" xmlns:p="http://schemas.openxmlformats.org/presentationml/2006/main">
  <p:tag name="TIMING" val="|1.3|2.3"/>
</p:tagLst>
</file>

<file path=ppt/tags/tag11.xml><?xml version="1.0" encoding="utf-8"?>
<p:tagLst xmlns:a="http://schemas.openxmlformats.org/drawingml/2006/main" xmlns:r="http://schemas.openxmlformats.org/officeDocument/2006/relationships" xmlns:p="http://schemas.openxmlformats.org/presentationml/2006/main">
  <p:tag name="TIMING" val="|2.5|2.3|3.5|3.1|0.9|0.9|0.9"/>
</p:tagLst>
</file>

<file path=ppt/tags/tag2.xml><?xml version="1.0" encoding="utf-8"?>
<p:tagLst xmlns:a="http://schemas.openxmlformats.org/drawingml/2006/main" xmlns:r="http://schemas.openxmlformats.org/officeDocument/2006/relationships" xmlns:p="http://schemas.openxmlformats.org/presentationml/2006/main">
  <p:tag name="TIMING" val="|0.8|2.1|6.6|0.9|6.9"/>
</p:tagLst>
</file>

<file path=ppt/tags/tag3.xml><?xml version="1.0" encoding="utf-8"?>
<p:tagLst xmlns:a="http://schemas.openxmlformats.org/drawingml/2006/main" xmlns:r="http://schemas.openxmlformats.org/officeDocument/2006/relationships" xmlns:p="http://schemas.openxmlformats.org/presentationml/2006/main">
  <p:tag name="TIMING" val="|1.6|4|11.7|2.6"/>
</p:tagLst>
</file>

<file path=ppt/tags/tag4.xml><?xml version="1.0" encoding="utf-8"?>
<p:tagLst xmlns:a="http://schemas.openxmlformats.org/drawingml/2006/main" xmlns:r="http://schemas.openxmlformats.org/officeDocument/2006/relationships" xmlns:p="http://schemas.openxmlformats.org/presentationml/2006/main">
  <p:tag name="TIMING" val="|1|1.5|2.1|4.8|1.9|3.7|2.8"/>
</p:tagLst>
</file>

<file path=ppt/tags/tag5.xml><?xml version="1.0" encoding="utf-8"?>
<p:tagLst xmlns:a="http://schemas.openxmlformats.org/drawingml/2006/main" xmlns:r="http://schemas.openxmlformats.org/officeDocument/2006/relationships" xmlns:p="http://schemas.openxmlformats.org/presentationml/2006/main">
  <p:tag name="TIMING" val="|1.5|2.6|2.3|3.2|3|2.7|1.4"/>
</p:tagLst>
</file>

<file path=ppt/tags/tag6.xml><?xml version="1.0" encoding="utf-8"?>
<p:tagLst xmlns:a="http://schemas.openxmlformats.org/drawingml/2006/main" xmlns:r="http://schemas.openxmlformats.org/officeDocument/2006/relationships" xmlns:p="http://schemas.openxmlformats.org/presentationml/2006/main">
  <p:tag name="TIMING" val="|2|1.6|2.3"/>
</p:tagLst>
</file>

<file path=ppt/tags/tag7.xml><?xml version="1.0" encoding="utf-8"?>
<p:tagLst xmlns:a="http://schemas.openxmlformats.org/drawingml/2006/main" xmlns:r="http://schemas.openxmlformats.org/officeDocument/2006/relationships" xmlns:p="http://schemas.openxmlformats.org/presentationml/2006/main">
  <p:tag name="TIMING" val="|1.1|2.4|20.2"/>
</p:tagLst>
</file>

<file path=ppt/tags/tag8.xml><?xml version="1.0" encoding="utf-8"?>
<p:tagLst xmlns:a="http://schemas.openxmlformats.org/drawingml/2006/main" xmlns:r="http://schemas.openxmlformats.org/officeDocument/2006/relationships" xmlns:p="http://schemas.openxmlformats.org/presentationml/2006/main">
  <p:tag name="TIMING" val="|1.4|12.8|10.4"/>
</p:tagLst>
</file>

<file path=ppt/tags/tag9.xml><?xml version="1.0" encoding="utf-8"?>
<p:tagLst xmlns:a="http://schemas.openxmlformats.org/drawingml/2006/main" xmlns:r="http://schemas.openxmlformats.org/officeDocument/2006/relationships" xmlns:p="http://schemas.openxmlformats.org/presentationml/2006/main">
  <p:tag name="TIMING" val="|1|12.9"/>
</p:tagLst>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631</TotalTime>
  <Words>631</Words>
  <Application>Microsoft Office PowerPoint</Application>
  <PresentationFormat>Presentación en pantalla (4:3)</PresentationFormat>
  <Paragraphs>49</Paragraphs>
  <Slides>12</Slides>
  <Notes>12</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Horizonte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Acer</dc:creator>
  <cp:lastModifiedBy>Luffi</cp:lastModifiedBy>
  <cp:revision>40</cp:revision>
  <dcterms:created xsi:type="dcterms:W3CDTF">2010-03-21T21:10:08Z</dcterms:created>
  <dcterms:modified xsi:type="dcterms:W3CDTF">2012-10-24T00:40:46Z</dcterms:modified>
</cp:coreProperties>
</file>